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[netflix_titles.csv.xlsx]pivot!Average Duration by RATING</c:name>
    <c:fmtId val="13"/>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ysClr val="window" lastClr="FFFFFF"/>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ysClr val="window" lastClr="FFFFFF"/>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ysClr val="window" lastClr="FFFFFF"/>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2.053238701124431E-2"/>
          <c:y val="8.4714181910031314E-2"/>
          <c:w val="0.95893522597751135"/>
          <c:h val="0.60325257989147696"/>
        </c:manualLayout>
      </c:layout>
      <c:barChart>
        <c:barDir val="col"/>
        <c:grouping val="clustered"/>
        <c:varyColors val="0"/>
        <c:ser>
          <c:idx val="0"/>
          <c:order val="0"/>
          <c:tx>
            <c:strRef>
              <c:f>pivot!$D$16:$D$17</c:f>
              <c:strCache>
                <c:ptCount val="1"/>
                <c:pt idx="0">
                  <c:v>Total</c:v>
                </c:pt>
              </c:strCache>
            </c:strRef>
          </c:tx>
          <c:spPr>
            <a:gradFill>
              <a:gsLst>
                <a:gs pos="0">
                  <a:schemeClr val="accent1"/>
                </a:gs>
                <a:gs pos="100000">
                  <a:schemeClr val="accent1">
                    <a:lumMod val="84000"/>
                  </a:schemeClr>
                </a:gs>
              </a:gsLst>
              <a:lin ang="5400000" scaled="1"/>
            </a:gradFill>
            <a:ln>
              <a:noFill/>
            </a:ln>
            <a:effectLst>
              <a:outerShdw blurRad="76200" dir="18900000" sy="23000" kx="-1200000" algn="bl" rotWithShape="0">
                <a:prstClr val="black">
                  <a:alpha val="20000"/>
                </a:prstClr>
              </a:outerShdw>
            </a:effectLst>
          </c:spPr>
          <c:invertIfNegative val="0"/>
          <c:dLbls>
            <c:dLbl>
              <c:idx val="0"/>
              <c:layout>
                <c:manualLayout>
                  <c:x val="9.6379681985241214E-4"/>
                  <c:y val="0.13726543510182154"/>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4FD-462F-B848-AC4695892FCF}"/>
                </c:ext>
              </c:extLst>
            </c:dLbl>
            <c:dLbl>
              <c:idx val="1"/>
              <c:layout>
                <c:manualLayout>
                  <c:x val="5.6160360381474648E-3"/>
                  <c:y val="0.14291304722915696"/>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74FD-462F-B848-AC4695892FCF}"/>
                </c:ext>
              </c:extLst>
            </c:dLbl>
            <c:spPr>
              <a:noFill/>
              <a:ln>
                <a:noFill/>
              </a:ln>
              <a:effectLst/>
            </c:spPr>
            <c:txPr>
              <a:bodyPr rot="0" spcFirstLastPara="1" vertOverflow="ellipsis" vert="horz" wrap="square" lIns="38100" tIns="19050" rIns="38100" bIns="19050" anchor="ctr" anchorCtr="1">
                <a:spAutoFit/>
              </a:bodyPr>
              <a:lstStyle/>
              <a:p>
                <a:pPr>
                  <a:defRPr sz="1330" b="1"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pivot!$C$18:$C$30</c:f>
              <c:strCache>
                <c:ptCount val="12"/>
                <c:pt idx="0">
                  <c:v>G</c:v>
                </c:pt>
                <c:pt idx="1">
                  <c:v>NC-17</c:v>
                </c:pt>
                <c:pt idx="2">
                  <c:v>PG</c:v>
                </c:pt>
                <c:pt idx="3">
                  <c:v>PG-13</c:v>
                </c:pt>
                <c:pt idx="4">
                  <c:v>R</c:v>
                </c:pt>
                <c:pt idx="5">
                  <c:v>TV-14</c:v>
                </c:pt>
                <c:pt idx="6">
                  <c:v>TV-G</c:v>
                </c:pt>
                <c:pt idx="7">
                  <c:v>TV-MA</c:v>
                </c:pt>
                <c:pt idx="8">
                  <c:v>TV-PG</c:v>
                </c:pt>
                <c:pt idx="9">
                  <c:v>TV-Y</c:v>
                </c:pt>
                <c:pt idx="10">
                  <c:v>TV-Y7</c:v>
                </c:pt>
                <c:pt idx="11">
                  <c:v>TV-Y7-FV</c:v>
                </c:pt>
              </c:strCache>
            </c:strRef>
          </c:cat>
          <c:val>
            <c:numRef>
              <c:f>pivot!$D$18:$D$30</c:f>
              <c:numCache>
                <c:formatCode>0.00</c:formatCode>
                <c:ptCount val="12"/>
                <c:pt idx="0">
                  <c:v>87.236842105263165</c:v>
                </c:pt>
                <c:pt idx="1">
                  <c:v>125</c:v>
                </c:pt>
                <c:pt idx="2">
                  <c:v>98.282229965156787</c:v>
                </c:pt>
                <c:pt idx="3">
                  <c:v>108.32515337423312</c:v>
                </c:pt>
                <c:pt idx="4">
                  <c:v>106.39724310776943</c:v>
                </c:pt>
                <c:pt idx="5">
                  <c:v>73.280334728033466</c:v>
                </c:pt>
                <c:pt idx="6">
                  <c:v>46.418181818181822</c:v>
                </c:pt>
                <c:pt idx="7">
                  <c:v>62.21490954460387</c:v>
                </c:pt>
                <c:pt idx="8">
                  <c:v>59.47902097902098</c:v>
                </c:pt>
                <c:pt idx="9">
                  <c:v>21.592833876221498</c:v>
                </c:pt>
                <c:pt idx="10">
                  <c:v>28.766467065868262</c:v>
                </c:pt>
                <c:pt idx="11">
                  <c:v>57.333333333333336</c:v>
                </c:pt>
              </c:numCache>
            </c:numRef>
          </c:val>
          <c:extLst>
            <c:ext xmlns:c16="http://schemas.microsoft.com/office/drawing/2014/chart" uri="{C3380CC4-5D6E-409C-BE32-E72D297353CC}">
              <c16:uniqueId val="{00000000-74FD-462F-B848-AC4695892FCF}"/>
            </c:ext>
          </c:extLst>
        </c:ser>
        <c:dLbls>
          <c:dLblPos val="inEnd"/>
          <c:showLegendKey val="0"/>
          <c:showVal val="1"/>
          <c:showCatName val="0"/>
          <c:showSerName val="0"/>
          <c:showPercent val="0"/>
          <c:showBubbleSize val="0"/>
        </c:dLbls>
        <c:gapWidth val="41"/>
        <c:axId val="1978498288"/>
        <c:axId val="1978500208"/>
      </c:barChart>
      <c:catAx>
        <c:axId val="1978498288"/>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1" i="0" u="none" strike="noStrike" kern="1200" baseline="0">
                <a:solidFill>
                  <a:schemeClr val="tx1"/>
                </a:solidFill>
                <a:effectLst/>
                <a:latin typeface="+mn-lt"/>
                <a:ea typeface="+mn-ea"/>
                <a:cs typeface="+mn-cs"/>
              </a:defRPr>
            </a:pPr>
            <a:endParaRPr lang="en-US"/>
          </a:p>
        </c:txPr>
        <c:crossAx val="1978500208"/>
        <c:crosses val="autoZero"/>
        <c:auto val="1"/>
        <c:lblAlgn val="ctr"/>
        <c:lblOffset val="100"/>
        <c:noMultiLvlLbl val="0"/>
      </c:catAx>
      <c:valAx>
        <c:axId val="1978500208"/>
        <c:scaling>
          <c:orientation val="minMax"/>
        </c:scaling>
        <c:delete val="1"/>
        <c:axPos val="l"/>
        <c:numFmt formatCode="0.00" sourceLinked="1"/>
        <c:majorTickMark val="none"/>
        <c:minorTickMark val="none"/>
        <c:tickLblPos val="nextTo"/>
        <c:crossAx val="1978498288"/>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gradFill flip="none" rotWithShape="1">
      <a:gsLst>
        <a:gs pos="0">
          <a:schemeClr val="lt1"/>
        </a:gs>
        <a:gs pos="68000">
          <a:schemeClr val="lt1">
            <a:lumMod val="85000"/>
          </a:schemeClr>
        </a:gs>
        <a:gs pos="100000">
          <a:schemeClr val="lt1"/>
        </a:gs>
      </a:gsLst>
      <a:lin ang="5400000" scaled="1"/>
      <a:tileRect/>
    </a:gra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[netflix_titles.csv.xlsx]pivot!Movies VS Tv Shows</c:name>
    <c:fmtId val="10"/>
  </c:pivotSource>
  <c:chart>
    <c:autoTitleDeleted val="1"/>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pivotFmt>
      <c:pivotFmt>
        <c:idx val="3"/>
      </c:pivotFmt>
      <c:pivotFmt>
        <c:idx val="4"/>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5"/>
        <c:spPr>
          <a:solidFill>
            <a:schemeClr val="accent1"/>
          </a:solidFill>
          <a:ln>
            <a:noFill/>
          </a:ln>
          <a:effectLst>
            <a:outerShdw blurRad="254000" sx="102000" sy="102000" algn="ctr" rotWithShape="0">
              <a:prstClr val="black">
                <a:alpha val="20000"/>
              </a:prstClr>
            </a:outerShdw>
          </a:effectLst>
        </c:spPr>
      </c:pivotFmt>
      <c:pivotFmt>
        <c:idx val="6"/>
        <c:spPr>
          <a:solidFill>
            <a:schemeClr val="accent1"/>
          </a:solidFill>
          <a:ln>
            <a:noFill/>
          </a:ln>
          <a:effectLst>
            <a:outerShdw blurRad="254000" sx="110000" sy="110000" algn="ctr" rotWithShape="0">
              <a:prstClr val="black">
                <a:alpha val="20000"/>
              </a:prstClr>
            </a:outerShdw>
          </a:effectLst>
        </c:spPr>
      </c:pivotFmt>
      <c:pivotFmt>
        <c:idx val="7"/>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8"/>
        <c:spPr>
          <a:solidFill>
            <a:schemeClr val="accent1"/>
          </a:solidFill>
          <a:ln>
            <a:noFill/>
          </a:ln>
          <a:effectLst>
            <a:outerShdw blurRad="254000" sx="102000" sy="102000" algn="ctr" rotWithShape="0">
              <a:prstClr val="black">
                <a:alpha val="20000"/>
              </a:prstClr>
            </a:outerShdw>
          </a:effectLst>
        </c:spPr>
      </c:pivotFmt>
      <c:pivotFmt>
        <c:idx val="9"/>
        <c:spPr>
          <a:solidFill>
            <a:schemeClr val="accent1"/>
          </a:solidFill>
          <a:ln>
            <a:noFill/>
          </a:ln>
          <a:effectLst>
            <a:outerShdw blurRad="254000" sx="110000" sy="110000" algn="ctr" rotWithShape="0">
              <a:prstClr val="black">
                <a:alpha val="20000"/>
              </a:prstClr>
            </a:outerShdw>
          </a:effectLst>
        </c:spPr>
      </c:pivotFmt>
      <c:pivotFmt>
        <c:idx val="10"/>
        <c:spPr>
          <a:solidFill>
            <a:schemeClr val="accent1"/>
          </a:solidFill>
          <a:ln>
            <a:noFill/>
          </a:ln>
          <a:effectLst>
            <a:outerShdw blurRad="254000" sx="102000" sy="102000" algn="ctr" rotWithShape="0">
              <a:prstClr val="black">
                <a:alpha val="20000"/>
              </a:prstClr>
            </a:outerShdw>
          </a:effectLst>
        </c:spPr>
        <c:marker>
          <c:symbol val="none"/>
        </c:marker>
        <c:dLbl>
          <c:idx val="0"/>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extLst>
            <c:ext xmlns:c15="http://schemas.microsoft.com/office/drawing/2012/chart" uri="{CE6537A1-D6FC-4f65-9D91-7224C49458BB}"/>
          </c:extLst>
        </c:dLbl>
      </c:pivotFmt>
      <c:pivotFmt>
        <c:idx val="11"/>
        <c:spPr>
          <a:solidFill>
            <a:schemeClr val="accent1"/>
          </a:solidFill>
          <a:ln>
            <a:noFill/>
          </a:ln>
          <a:effectLst>
            <a:outerShdw blurRad="254000" sx="102000" sy="102000" algn="ctr" rotWithShape="0">
              <a:prstClr val="black">
                <a:alpha val="20000"/>
              </a:prstClr>
            </a:outerShdw>
          </a:effectLst>
        </c:spPr>
      </c:pivotFmt>
      <c:pivotFmt>
        <c:idx val="12"/>
        <c:spPr>
          <a:solidFill>
            <a:schemeClr val="accent1"/>
          </a:solidFill>
          <a:ln>
            <a:noFill/>
          </a:ln>
          <a:effectLst>
            <a:outerShdw blurRad="254000" sx="110000" sy="110000" algn="ctr" rotWithShape="0">
              <a:prstClr val="black">
                <a:alpha val="20000"/>
              </a:prstClr>
            </a:outerShdw>
          </a:effectLst>
        </c:spPr>
      </c:pivotFmt>
    </c:pivotFmts>
    <c:plotArea>
      <c:layout>
        <c:manualLayout>
          <c:layoutTarget val="inner"/>
          <c:xMode val="edge"/>
          <c:yMode val="edge"/>
          <c:x val="0.3264572563581446"/>
          <c:y val="0"/>
          <c:w val="0.42364513675582105"/>
          <c:h val="1"/>
        </c:manualLayout>
      </c:layout>
      <c:pieChart>
        <c:varyColors val="1"/>
        <c:ser>
          <c:idx val="0"/>
          <c:order val="0"/>
          <c:tx>
            <c:strRef>
              <c:f>pivot!$D$7:$D$8</c:f>
              <c:strCache>
                <c:ptCount val="1"/>
                <c:pt idx="0">
                  <c:v>Total</c:v>
                </c:pt>
              </c:strCache>
            </c:strRef>
          </c:tx>
          <c:spPr>
            <a:ln>
              <a:noFill/>
            </a:ln>
            <a:effectLst/>
          </c:spPr>
          <c:dPt>
            <c:idx val="0"/>
            <c:bubble3D val="0"/>
            <c:spPr>
              <a:solidFill>
                <a:schemeClr val="accent1"/>
              </a:solidFill>
              <a:ln>
                <a:noFill/>
              </a:ln>
              <a:effectLst/>
            </c:spPr>
            <c:extLst>
              <c:ext xmlns:c16="http://schemas.microsoft.com/office/drawing/2014/chart" uri="{C3380CC4-5D6E-409C-BE32-E72D297353CC}">
                <c16:uniqueId val="{00000001-D0EB-478C-994F-FF64C6C7F3E9}"/>
              </c:ext>
            </c:extLst>
          </c:dPt>
          <c:dPt>
            <c:idx val="1"/>
            <c:bubble3D val="0"/>
            <c:spPr>
              <a:solidFill>
                <a:schemeClr val="accent2"/>
              </a:solidFill>
              <a:ln>
                <a:noFill/>
              </a:ln>
              <a:effectLst/>
            </c:spPr>
            <c:extLst>
              <c:ext xmlns:c16="http://schemas.microsoft.com/office/drawing/2014/chart" uri="{C3380CC4-5D6E-409C-BE32-E72D297353CC}">
                <c16:uniqueId val="{00000003-D0EB-478C-994F-FF64C6C7F3E9}"/>
              </c:ext>
            </c:extLst>
          </c:dPt>
          <c:dLbls>
            <c:spPr>
              <a:pattFill prst="pct75">
                <a:fgClr>
                  <a:sysClr val="windowText" lastClr="000000">
                    <a:lumMod val="75000"/>
                    <a:lumOff val="25000"/>
                  </a:sysClr>
                </a:fgClr>
                <a:bgClr>
                  <a:sysClr val="windowText" lastClr="000000">
                    <a:lumMod val="65000"/>
                    <a:lumOff val="35000"/>
                  </a:sys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pivot!$C$9:$C$11</c:f>
              <c:strCache>
                <c:ptCount val="2"/>
                <c:pt idx="0">
                  <c:v>Movie</c:v>
                </c:pt>
                <c:pt idx="1">
                  <c:v>TV Show</c:v>
                </c:pt>
              </c:strCache>
            </c:strRef>
          </c:cat>
          <c:val>
            <c:numRef>
              <c:f>pivot!$D$9:$D$11</c:f>
              <c:numCache>
                <c:formatCode>General</c:formatCode>
                <c:ptCount val="2"/>
                <c:pt idx="0">
                  <c:v>6111</c:v>
                </c:pt>
                <c:pt idx="1">
                  <c:v>2675</c:v>
                </c:pt>
              </c:numCache>
            </c:numRef>
          </c:val>
          <c:extLst>
            <c:ext xmlns:c16="http://schemas.microsoft.com/office/drawing/2014/chart" uri="{C3380CC4-5D6E-409C-BE32-E72D297353CC}">
              <c16:uniqueId val="{00000004-D0EB-478C-994F-FF64C6C7F3E9}"/>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t"/>
      <c:legendEntry>
        <c:idx val="0"/>
        <c:txPr>
          <a:bodyPr rot="0" spcFirstLastPara="1" vertOverflow="ellipsis" vert="horz" wrap="square" anchor="ctr" anchorCtr="1"/>
          <a:lstStyle/>
          <a:p>
            <a:pPr>
              <a:defRPr sz="1600" b="1" i="0" u="none" strike="noStrike" kern="1200" baseline="0">
                <a:solidFill>
                  <a:schemeClr val="accent1"/>
                </a:solidFill>
                <a:latin typeface="+mn-lt"/>
                <a:ea typeface="+mn-ea"/>
                <a:cs typeface="+mn-cs"/>
              </a:defRPr>
            </a:pPr>
            <a:endParaRPr lang="en-US"/>
          </a:p>
        </c:txPr>
      </c:legendEntry>
      <c:legendEntry>
        <c:idx val="1"/>
        <c:txPr>
          <a:bodyPr rot="0" spcFirstLastPara="1" vertOverflow="ellipsis" vert="horz" wrap="square" anchor="ctr" anchorCtr="1"/>
          <a:lstStyle/>
          <a:p>
            <a:pPr>
              <a:defRPr sz="1600" b="1" i="0" u="none" strike="noStrike" kern="1200" baseline="0">
                <a:solidFill>
                  <a:schemeClr val="accent2"/>
                </a:solidFill>
                <a:latin typeface="+mn-lt"/>
                <a:ea typeface="+mn-ea"/>
                <a:cs typeface="+mn-cs"/>
              </a:defRPr>
            </a:pPr>
            <a:endParaRPr lang="en-US"/>
          </a:p>
        </c:txPr>
      </c:legendEntry>
      <c:layout>
        <c:manualLayout>
          <c:xMode val="edge"/>
          <c:yMode val="edge"/>
          <c:x val="8.1409904155863425E-2"/>
          <c:y val="0"/>
          <c:w val="0.91859009584413653"/>
          <c:h val="0.13112267941491026"/>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w="9525" cap="flat" cmpd="sng" algn="ctr">
      <a:no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[netflix_titles.csv.xlsx]pivot!Listed in Analysis</c:name>
    <c:fmtId val="7"/>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bg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bg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bg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43024884738030428"/>
          <c:y val="4.1883105358275552E-2"/>
          <c:w val="0.65766532623788998"/>
          <c:h val="0.85700294726330561"/>
        </c:manualLayout>
      </c:layout>
      <c:barChart>
        <c:barDir val="bar"/>
        <c:grouping val="clustered"/>
        <c:varyColors val="0"/>
        <c:ser>
          <c:idx val="0"/>
          <c:order val="0"/>
          <c:tx>
            <c:strRef>
              <c:f>pivot!$O$26:$O$27</c:f>
              <c:strCache>
                <c:ptCount val="1"/>
                <c:pt idx="0">
                  <c:v>Total</c:v>
                </c:pt>
              </c:strCache>
            </c:strRef>
          </c:tx>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0800" dist="38100" dir="5400000" rotWithShape="0">
                <a:srgbClr val="000000">
                  <a:alpha val="60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pivot!$N$28:$N$38</c:f>
              <c:strCache>
                <c:ptCount val="10"/>
                <c:pt idx="0">
                  <c:v>Horror Movies</c:v>
                </c:pt>
                <c:pt idx="1">
                  <c:v>Stand-Up Comedy</c:v>
                </c:pt>
                <c:pt idx="2">
                  <c:v>Kids' TV</c:v>
                </c:pt>
                <c:pt idx="3">
                  <c:v>Crime TV Shows</c:v>
                </c:pt>
                <c:pt idx="4">
                  <c:v>Children &amp; Family Movies</c:v>
                </c:pt>
                <c:pt idx="5">
                  <c:v>International TV Shows</c:v>
                </c:pt>
                <c:pt idx="6">
                  <c:v>Documentaries</c:v>
                </c:pt>
                <c:pt idx="7">
                  <c:v>Action &amp; Adventure</c:v>
                </c:pt>
                <c:pt idx="8">
                  <c:v>Comedies</c:v>
                </c:pt>
                <c:pt idx="9">
                  <c:v>Dramas</c:v>
                </c:pt>
              </c:strCache>
            </c:strRef>
          </c:cat>
          <c:val>
            <c:numRef>
              <c:f>pivot!$O$28:$O$38</c:f>
              <c:numCache>
                <c:formatCode>General</c:formatCode>
                <c:ptCount val="10"/>
                <c:pt idx="0">
                  <c:v>275</c:v>
                </c:pt>
                <c:pt idx="1">
                  <c:v>334</c:v>
                </c:pt>
                <c:pt idx="2">
                  <c:v>388</c:v>
                </c:pt>
                <c:pt idx="3">
                  <c:v>399</c:v>
                </c:pt>
                <c:pt idx="4">
                  <c:v>605</c:v>
                </c:pt>
                <c:pt idx="5">
                  <c:v>774</c:v>
                </c:pt>
                <c:pt idx="6">
                  <c:v>829</c:v>
                </c:pt>
                <c:pt idx="7">
                  <c:v>853</c:v>
                </c:pt>
                <c:pt idx="8">
                  <c:v>1208</c:v>
                </c:pt>
                <c:pt idx="9">
                  <c:v>1599</c:v>
                </c:pt>
              </c:numCache>
            </c:numRef>
          </c:val>
          <c:extLst>
            <c:ext xmlns:c16="http://schemas.microsoft.com/office/drawing/2014/chart" uri="{C3380CC4-5D6E-409C-BE32-E72D297353CC}">
              <c16:uniqueId val="{00000000-696A-410B-B7E6-D9E192D06722}"/>
            </c:ext>
          </c:extLst>
        </c:ser>
        <c:dLbls>
          <c:dLblPos val="outEnd"/>
          <c:showLegendKey val="0"/>
          <c:showVal val="1"/>
          <c:showCatName val="0"/>
          <c:showSerName val="0"/>
          <c:showPercent val="0"/>
          <c:showBubbleSize val="0"/>
        </c:dLbls>
        <c:gapWidth val="115"/>
        <c:overlap val="-20"/>
        <c:axId val="1921446720"/>
        <c:axId val="1921444320"/>
      </c:barChart>
      <c:catAx>
        <c:axId val="1921446720"/>
        <c:scaling>
          <c:orientation val="minMax"/>
        </c:scaling>
        <c:delete val="0"/>
        <c:axPos val="l"/>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921444320"/>
        <c:crosses val="autoZero"/>
        <c:auto val="1"/>
        <c:lblAlgn val="ctr"/>
        <c:lblOffset val="100"/>
        <c:noMultiLvlLbl val="0"/>
      </c:catAx>
      <c:valAx>
        <c:axId val="1921444320"/>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921446720"/>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[netflix_titles.csv.xlsx]pivot!Release Year Trend</c:name>
    <c:fmtId val="10"/>
  </c:pivotSource>
  <c:chart>
    <c:autoTitleDeleted val="1"/>
    <c:pivotFmts>
      <c:pivotFmt>
        <c:idx val="0"/>
        <c:spPr>
          <a:solidFill>
            <a:schemeClr val="accent1"/>
          </a:solidFill>
          <a:ln w="9525" cap="flat" cmpd="sng" algn="ctr">
            <a:no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9525" cap="flat" cmpd="sng" algn="ctr">
            <a:no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ysClr val="window" lastClr="FFFFFF"/>
          </a:solidFill>
          <a:ln w="9525" cap="flat" cmpd="sng" algn="ctr">
            <a:no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ysClr val="window" lastClr="FFFFFF"/>
          </a:solidFill>
          <a:ln w="9525" cap="flat" cmpd="sng" algn="ctr">
            <a:no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ysClr val="window" lastClr="FFFFFF"/>
          </a:solidFill>
          <a:ln w="9525" cap="flat" cmpd="sng" algn="ctr">
            <a:no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pivot!$K$7:$K$8</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tx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pivot!$J$9:$J$18</c:f>
              <c:strCache>
                <c:ptCount val="9"/>
                <c:pt idx="0">
                  <c:v>1925-1934</c:v>
                </c:pt>
                <c:pt idx="1">
                  <c:v>1935-1944</c:v>
                </c:pt>
                <c:pt idx="2">
                  <c:v>1945-1954</c:v>
                </c:pt>
                <c:pt idx="3">
                  <c:v>1965-1974</c:v>
                </c:pt>
                <c:pt idx="4">
                  <c:v>1975-1984</c:v>
                </c:pt>
                <c:pt idx="5">
                  <c:v>1985-1994</c:v>
                </c:pt>
                <c:pt idx="6">
                  <c:v>1995-2004</c:v>
                </c:pt>
                <c:pt idx="7">
                  <c:v>2005-2014</c:v>
                </c:pt>
                <c:pt idx="8">
                  <c:v>2015-2024</c:v>
                </c:pt>
              </c:strCache>
            </c:strRef>
          </c:cat>
          <c:val>
            <c:numRef>
              <c:f>pivot!$K$9:$K$18</c:f>
              <c:numCache>
                <c:formatCode>General</c:formatCode>
                <c:ptCount val="9"/>
                <c:pt idx="0">
                  <c:v>1</c:v>
                </c:pt>
                <c:pt idx="1">
                  <c:v>8</c:v>
                </c:pt>
                <c:pt idx="2">
                  <c:v>9</c:v>
                </c:pt>
                <c:pt idx="3">
                  <c:v>42</c:v>
                </c:pt>
                <c:pt idx="4">
                  <c:v>105</c:v>
                </c:pt>
                <c:pt idx="5">
                  <c:v>177</c:v>
                </c:pt>
                <c:pt idx="6">
                  <c:v>420</c:v>
                </c:pt>
                <c:pt idx="7">
                  <c:v>1808</c:v>
                </c:pt>
                <c:pt idx="8">
                  <c:v>6216</c:v>
                </c:pt>
              </c:numCache>
            </c:numRef>
          </c:val>
          <c:extLst>
            <c:ext xmlns:c16="http://schemas.microsoft.com/office/drawing/2014/chart" uri="{C3380CC4-5D6E-409C-BE32-E72D297353CC}">
              <c16:uniqueId val="{00000000-15A8-4F44-8807-7EFA706C7406}"/>
            </c:ext>
          </c:extLst>
        </c:ser>
        <c:dLbls>
          <c:dLblPos val="inEnd"/>
          <c:showLegendKey val="0"/>
          <c:showVal val="1"/>
          <c:showCatName val="0"/>
          <c:showSerName val="0"/>
          <c:showPercent val="0"/>
          <c:showBubbleSize val="0"/>
        </c:dLbls>
        <c:gapWidth val="65"/>
        <c:axId val="1986874496"/>
        <c:axId val="1986874016"/>
      </c:barChart>
      <c:catAx>
        <c:axId val="1986874496"/>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1" i="0" u="none" strike="noStrike" kern="1200" cap="all" baseline="0">
                <a:solidFill>
                  <a:schemeClr val="accent6">
                    <a:lumMod val="75000"/>
                  </a:schemeClr>
                </a:solidFill>
                <a:latin typeface="+mn-lt"/>
                <a:ea typeface="+mn-ea"/>
                <a:cs typeface="+mn-cs"/>
              </a:defRPr>
            </a:pPr>
            <a:endParaRPr lang="en-US"/>
          </a:p>
        </c:txPr>
        <c:crossAx val="1986874016"/>
        <c:crosses val="autoZero"/>
        <c:auto val="1"/>
        <c:lblAlgn val="ctr"/>
        <c:lblOffset val="100"/>
        <c:noMultiLvlLbl val="0"/>
      </c:catAx>
      <c:valAx>
        <c:axId val="1986874016"/>
        <c:scaling>
          <c:orientation val="minMax"/>
        </c:scaling>
        <c:delete val="1"/>
        <c:axPos val="l"/>
        <c:numFmt formatCode="General" sourceLinked="1"/>
        <c:majorTickMark val="none"/>
        <c:minorTickMark val="none"/>
        <c:tickLblPos val="nextTo"/>
        <c:crossAx val="1986874496"/>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[netflix_titles.csv.xlsx]pivot!Rating Distribution</c:name>
    <c:fmtId val="8"/>
  </c:pivotSource>
  <c:chart>
    <c:autoTitleDeleted val="1"/>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ysClr val="window" lastClr="FFFFFF"/>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ysClr val="window" lastClr="FFFFFF"/>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ysClr val="window" lastClr="FFFFFF"/>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pivot!$N$7:$N$8</c:f>
              <c:strCache>
                <c:ptCount val="1"/>
                <c:pt idx="0">
                  <c:v>Total</c:v>
                </c:pt>
              </c:strCache>
            </c:strRef>
          </c:tx>
          <c:spPr>
            <a:gradFill rotWithShape="1">
              <a:gsLst>
                <a:gs pos="0">
                  <a:schemeClr val="accent1">
                    <a:tint val="96000"/>
                    <a:lumMod val="104000"/>
                  </a:schemeClr>
                </a:gs>
                <a:gs pos="100000">
                  <a:schemeClr val="accent1">
                    <a:shade val="98000"/>
                    <a:lumMod val="94000"/>
                  </a:schemeClr>
                </a:gs>
              </a:gsLst>
              <a:lin ang="5400000" scaled="0"/>
            </a:gradFill>
            <a:ln>
              <a:noFill/>
            </a:ln>
            <a:effectLst>
              <a:outerShdw blurRad="50800" dist="38100" dir="5400000" rotWithShape="0">
                <a:srgbClr val="000000">
                  <a:alpha val="60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pivot!$M$9:$M$22</c:f>
              <c:strCache>
                <c:ptCount val="13"/>
                <c:pt idx="0">
                  <c:v>G</c:v>
                </c:pt>
                <c:pt idx="1">
                  <c:v>NC-17</c:v>
                </c:pt>
                <c:pt idx="2">
                  <c:v>Not Rated</c:v>
                </c:pt>
                <c:pt idx="3">
                  <c:v>PG</c:v>
                </c:pt>
                <c:pt idx="4">
                  <c:v>PG-13</c:v>
                </c:pt>
                <c:pt idx="5">
                  <c:v>R</c:v>
                </c:pt>
                <c:pt idx="6">
                  <c:v>TV-14</c:v>
                </c:pt>
                <c:pt idx="7">
                  <c:v>TV-G</c:v>
                </c:pt>
                <c:pt idx="8">
                  <c:v>TV-MA</c:v>
                </c:pt>
                <c:pt idx="9">
                  <c:v>TV-PG</c:v>
                </c:pt>
                <c:pt idx="10">
                  <c:v>TV-Y</c:v>
                </c:pt>
                <c:pt idx="11">
                  <c:v>TV-Y7</c:v>
                </c:pt>
                <c:pt idx="12">
                  <c:v>TV-Y7-FV</c:v>
                </c:pt>
              </c:strCache>
            </c:strRef>
          </c:cat>
          <c:val>
            <c:numRef>
              <c:f>pivot!$N$9:$N$22</c:f>
              <c:numCache>
                <c:formatCode>0.00%</c:formatCode>
                <c:ptCount val="13"/>
                <c:pt idx="0">
                  <c:v>4.3270325666135276E-3</c:v>
                </c:pt>
                <c:pt idx="1">
                  <c:v>3.4160783420633114E-4</c:v>
                </c:pt>
                <c:pt idx="2">
                  <c:v>9.6788886358460495E-3</c:v>
                </c:pt>
                <c:pt idx="3">
                  <c:v>3.2680482805739014E-2</c:v>
                </c:pt>
                <c:pt idx="4">
                  <c:v>5.5682076975631975E-2</c:v>
                </c:pt>
                <c:pt idx="5">
                  <c:v>9.0867683898884083E-2</c:v>
                </c:pt>
                <c:pt idx="6">
                  <c:v>0.24493281712593942</c:v>
                </c:pt>
                <c:pt idx="7">
                  <c:v>2.505124117513095E-2</c:v>
                </c:pt>
                <c:pt idx="8">
                  <c:v>0.36506490548849918</c:v>
                </c:pt>
                <c:pt idx="9">
                  <c:v>9.7699840583010705E-2</c:v>
                </c:pt>
                <c:pt idx="10">
                  <c:v>3.495786836711455E-2</c:v>
                </c:pt>
                <c:pt idx="11">
                  <c:v>3.8032338874971532E-2</c:v>
                </c:pt>
                <c:pt idx="12">
                  <c:v>6.8321566841266228E-4</c:v>
                </c:pt>
              </c:numCache>
            </c:numRef>
          </c:val>
          <c:extLst>
            <c:ext xmlns:c16="http://schemas.microsoft.com/office/drawing/2014/chart" uri="{C3380CC4-5D6E-409C-BE32-E72D297353CC}">
              <c16:uniqueId val="{00000000-ABB5-480D-8AA5-A88324737151}"/>
            </c:ext>
          </c:extLst>
        </c:ser>
        <c:dLbls>
          <c:dLblPos val="outEnd"/>
          <c:showLegendKey val="0"/>
          <c:showVal val="1"/>
          <c:showCatName val="0"/>
          <c:showSerName val="0"/>
          <c:showPercent val="0"/>
          <c:showBubbleSize val="0"/>
        </c:dLbls>
        <c:gapWidth val="100"/>
        <c:overlap val="-24"/>
        <c:axId val="1688264336"/>
        <c:axId val="1688264816"/>
      </c:barChart>
      <c:catAx>
        <c:axId val="1688264336"/>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1" i="0" u="none" strike="noStrike" kern="1200" baseline="0">
                <a:solidFill>
                  <a:schemeClr val="lt1">
                    <a:lumMod val="85000"/>
                  </a:schemeClr>
                </a:solidFill>
                <a:latin typeface="+mn-lt"/>
                <a:ea typeface="+mn-ea"/>
                <a:cs typeface="+mn-cs"/>
              </a:defRPr>
            </a:pPr>
            <a:endParaRPr lang="en-US"/>
          </a:p>
        </c:txPr>
        <c:crossAx val="1688264816"/>
        <c:crosses val="autoZero"/>
        <c:auto val="1"/>
        <c:lblAlgn val="ctr"/>
        <c:lblOffset val="100"/>
        <c:noMultiLvlLbl val="0"/>
      </c:catAx>
      <c:valAx>
        <c:axId val="1688264816"/>
        <c:scaling>
          <c:orientation val="minMax"/>
        </c:scaling>
        <c:delete val="0"/>
        <c:axPos val="l"/>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1" i="0" u="none" strike="noStrike" kern="1200" baseline="0">
                <a:solidFill>
                  <a:schemeClr val="lt1">
                    <a:lumMod val="85000"/>
                  </a:schemeClr>
                </a:solidFill>
                <a:latin typeface="+mn-lt"/>
                <a:ea typeface="+mn-ea"/>
                <a:cs typeface="+mn-cs"/>
              </a:defRPr>
            </a:pPr>
            <a:endParaRPr lang="en-US"/>
          </a:p>
        </c:txPr>
        <c:crossAx val="1688264336"/>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4">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defRPr sz="1197" kern="1200">
      <a:effectLst/>
    </cs:defRPr>
  </cs:categoryAxis>
  <cs:chartArea>
    <cs:lnRef idx="0"/>
    <cs:fillRef idx="0"/>
    <cs:effectRef idx="0"/>
    <cs:fontRef idx="minor">
      <a:schemeClr val="dk1"/>
    </cs:fontRef>
    <cs:spPr>
      <a:gradFill flip="none" rotWithShape="1">
        <a:gsLst>
          <a:gs pos="0">
            <a:schemeClr val="lt1"/>
          </a:gs>
          <a:gs pos="68000">
            <a:schemeClr val="lt1">
              <a:lumMod val="85000"/>
            </a:schemeClr>
          </a:gs>
          <a:gs pos="100000">
            <a:schemeClr val="lt1"/>
          </a:gs>
        </a:gsLst>
        <a:lin ang="5400000" scaled="1"/>
        <a:tileRect/>
      </a:gradFill>
      <a:ln w="9525" cap="flat" cmpd="sng" algn="ctr">
        <a:solidFill>
          <a:schemeClr val="dk1">
            <a:lumMod val="15000"/>
            <a:lumOff val="85000"/>
          </a:schemeClr>
        </a:solidFill>
        <a:round/>
      </a:ln>
    </cs:spPr>
    <cs:defRPr sz="1330" kern="1200"/>
  </cs:chartArea>
  <cs:dataLabel>
    <cs:lnRef idx="0"/>
    <cs:fillRef idx="0"/>
    <cs:effectRef idx="0"/>
    <cs:fontRef idx="minor">
      <a:schemeClr val="lt1"/>
    </cs:fontRef>
    <cs:spPr/>
    <cs:defRPr sz="133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330"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
  <cs:dataPoint3D>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3D>
  <cs:dataPointLine>
    <cs:lnRef idx="0">
      <cs:styleClr val="auto"/>
    </cs:lnRef>
    <cs:fillRef idx="0"/>
    <cs:effectRef idx="0"/>
    <cs:fontRef idx="minor">
      <a:schemeClr val="dk1"/>
    </cs:fontRef>
    <cs:spPr>
      <a:ln w="28575" cap="rnd">
        <a:gradFill>
          <a:gsLst>
            <a:gs pos="0">
              <a:schemeClr val="phClr"/>
            </a:gs>
            <a:gs pos="100000">
              <a:schemeClr val="phClr">
                <a:lumMod val="84000"/>
              </a:schemeClr>
            </a:gs>
          </a:gsLst>
          <a:lin ang="5400000" scaled="1"/>
        </a:gradFill>
        <a:round/>
      </a:ln>
    </cs:spPr>
  </cs:dataPointLine>
  <cs:dataPointMarker>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1197" kern="1200"/>
  </cs:dataTable>
  <cs:downBar>
    <cs:lnRef idx="0"/>
    <cs:fillRef idx="0"/>
    <cs:effectRef idx="0"/>
    <cs:fontRef idx="minor">
      <a:schemeClr val="dk1"/>
    </cs:fontRef>
    <cs:spPr>
      <a:solidFill>
        <a:schemeClr val="dk1">
          <a:lumMod val="35000"/>
          <a:lumOff val="65000"/>
        </a:schemeClr>
      </a:solidFill>
      <a:ln w="9525">
        <a:solidFill>
          <a:schemeClr val="dk1">
            <a:lumMod val="50000"/>
            <a:lumOff val="50000"/>
          </a:schemeClr>
        </a:solidFill>
      </a:ln>
    </cs:spPr>
  </cs:downBar>
  <cs:dropLine>
    <cs:lnRef idx="0"/>
    <cs:fillRef idx="0"/>
    <cs:effectRef idx="0"/>
    <cs:fontRef idx="minor">
      <a:schemeClr val="dk1"/>
    </cs:fontRef>
    <cs:spPr>
      <a:ln w="9525">
        <a:solidFill>
          <a:schemeClr val="dk1">
            <a:lumMod val="50000"/>
            <a:lumOff val="50000"/>
          </a:schemeClr>
        </a:solidFill>
        <a:round/>
      </a:ln>
    </cs:spPr>
  </cs:dropLine>
  <cs:errorBar>
    <cs:lnRef idx="0"/>
    <cs:fillRef idx="0"/>
    <cs:effectRef idx="0"/>
    <cs:fontRef idx="minor">
      <a:schemeClr val="dk1"/>
    </cs:fontRef>
    <cs:spPr>
      <a:ln w="9525">
        <a:solidFill>
          <a:schemeClr val="dk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50000"/>
            <a:lumOff val="50000"/>
          </a:schemeClr>
        </a:solidFill>
        <a:round/>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65000"/>
        <a:lumOff val="35000"/>
      </a:schemeClr>
    </cs:fontRef>
    <cs:defRPr kern="1200">
      <a:effectLst/>
    </cs:defRPr>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lumMod val="95000"/>
        </a:schemeClr>
      </a:solidFill>
      <a:ln w="9525">
        <a:solidFill>
          <a:schemeClr val="dk1">
            <a:lumMod val="15000"/>
            <a:lumOff val="85000"/>
          </a:schemeClr>
        </a:solidFill>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22">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05">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drawings/drawing1.xml><?xml version="1.0" encoding="utf-8"?>
<c:userShapes xmlns:c="http://schemas.openxmlformats.org/drawingml/2006/chart">
  <cdr:relSizeAnchor xmlns:cdr="http://schemas.openxmlformats.org/drawingml/2006/chartDrawing">
    <cdr:from>
      <cdr:x>0</cdr:x>
      <cdr:y>0</cdr:y>
    </cdr:from>
    <cdr:to>
      <cdr:x>0</cdr:x>
      <cdr:y>0</cdr:y>
    </cdr:to>
    <cdr:sp macro="" textlink="">
      <cdr:nvSpPr>
        <cdr:cNvPr id="2" name="TextBox 1">
          <a:extLst xmlns:a="http://schemas.openxmlformats.org/drawingml/2006/main">
            <a:ext uri="{FF2B5EF4-FFF2-40B4-BE49-F238E27FC236}">
              <a16:creationId xmlns:a16="http://schemas.microsoft.com/office/drawing/2014/main" id="{8DB6C552-EE1E-8FCA-F747-13A7626AD778}"/>
            </a:ext>
          </a:extLst>
        </cdr:cNvPr>
        <cdr:cNvSpPr txBox="1"/>
      </cdr:nvSpPr>
      <cdr:spPr>
        <a:xfrm xmlns:a="http://schemas.openxmlformats.org/drawingml/2006/main" flipV="1">
          <a:off x="-137160" y="-2316480"/>
          <a:ext cx="0" cy="0"/>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600" b="1" kern="1200">
              <a:solidFill>
                <a:schemeClr val="accent1"/>
              </a:solidFill>
              <a:effectLst>
                <a:outerShdw blurRad="50800" dist="38100" dir="2700000" algn="tl" rotWithShape="0">
                  <a:prstClr val="black">
                    <a:alpha val="40000"/>
                  </a:prstClr>
                </a:outerShdw>
              </a:effectLst>
              <a:latin typeface="Amasis MT Pro Black" panose="02040A04050005020304" pitchFamily="18" charset="0"/>
            </a:rPr>
            <a:t>Average Duration by Rating</a:t>
          </a:r>
        </a:p>
      </cdr:txBody>
    </cdr:sp>
  </cdr:relSizeAnchor>
</c:userShapes>
</file>

<file path=ppt/media/hdphoto1.wdp>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BAD491B-E8EB-42AA-88C0-E077BEA8817E}" type="datetimeFigureOut">
              <a:rPr lang="en-US" smtClean="0"/>
              <a:t>14-Dec-25</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2CCF6249-C426-4346-98FB-89CE7C068FCE}" type="slidenum">
              <a:rPr lang="en-US" smtClean="0"/>
              <a:t>‹#›</a:t>
            </a:fld>
            <a:endParaRPr lang="en-US"/>
          </a:p>
        </p:txBody>
      </p:sp>
    </p:spTree>
    <p:extLst>
      <p:ext uri="{BB962C8B-B14F-4D97-AF65-F5344CB8AC3E}">
        <p14:creationId xmlns:p14="http://schemas.microsoft.com/office/powerpoint/2010/main" val="4399775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BAD491B-E8EB-42AA-88C0-E077BEA8817E}" type="datetimeFigureOut">
              <a:rPr lang="en-US" smtClean="0"/>
              <a:t>14-Dec-25</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2CCF6249-C426-4346-98FB-89CE7C068FCE}" type="slidenum">
              <a:rPr lang="en-US" smtClean="0"/>
              <a:t>‹#›</a:t>
            </a:fld>
            <a:endParaRPr lang="en-US"/>
          </a:p>
        </p:txBody>
      </p:sp>
    </p:spTree>
    <p:extLst>
      <p:ext uri="{BB962C8B-B14F-4D97-AF65-F5344CB8AC3E}">
        <p14:creationId xmlns:p14="http://schemas.microsoft.com/office/powerpoint/2010/main" val="28126902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BAD491B-E8EB-42AA-88C0-E077BEA8817E}" type="datetimeFigureOut">
              <a:rPr lang="en-US" smtClean="0"/>
              <a:t>14-Dec-25</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2CCF6249-C426-4346-98FB-89CE7C068FCE}"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1322271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0BAD491B-E8EB-42AA-88C0-E077BEA8817E}" type="datetimeFigureOut">
              <a:rPr lang="en-US" smtClean="0"/>
              <a:t>14-Dec-25</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2CCF6249-C426-4346-98FB-89CE7C068FCE}" type="slidenum">
              <a:rPr lang="en-US" smtClean="0"/>
              <a:t>‹#›</a:t>
            </a:fld>
            <a:endParaRPr lang="en-US"/>
          </a:p>
        </p:txBody>
      </p:sp>
    </p:spTree>
    <p:extLst>
      <p:ext uri="{BB962C8B-B14F-4D97-AF65-F5344CB8AC3E}">
        <p14:creationId xmlns:p14="http://schemas.microsoft.com/office/powerpoint/2010/main" val="39621910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0BAD491B-E8EB-42AA-88C0-E077BEA8817E}" type="datetimeFigureOut">
              <a:rPr lang="en-US" smtClean="0"/>
              <a:t>14-Dec-25</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2CCF6249-C426-4346-98FB-89CE7C068FCE}"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6720780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0BAD491B-E8EB-42AA-88C0-E077BEA8817E}" type="datetimeFigureOut">
              <a:rPr lang="en-US" smtClean="0"/>
              <a:t>14-Dec-25</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2CCF6249-C426-4346-98FB-89CE7C068FCE}" type="slidenum">
              <a:rPr lang="en-US" smtClean="0"/>
              <a:t>‹#›</a:t>
            </a:fld>
            <a:endParaRPr lang="en-US"/>
          </a:p>
        </p:txBody>
      </p:sp>
    </p:spTree>
    <p:extLst>
      <p:ext uri="{BB962C8B-B14F-4D97-AF65-F5344CB8AC3E}">
        <p14:creationId xmlns:p14="http://schemas.microsoft.com/office/powerpoint/2010/main" val="24284813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AD491B-E8EB-42AA-88C0-E077BEA8817E}" type="datetimeFigureOut">
              <a:rPr lang="en-US" smtClean="0"/>
              <a:t>14-Dec-25</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2CCF6249-C426-4346-98FB-89CE7C068FCE}" type="slidenum">
              <a:rPr lang="en-US" smtClean="0"/>
              <a:t>‹#›</a:t>
            </a:fld>
            <a:endParaRPr lang="en-US"/>
          </a:p>
        </p:txBody>
      </p:sp>
    </p:spTree>
    <p:extLst>
      <p:ext uri="{BB962C8B-B14F-4D97-AF65-F5344CB8AC3E}">
        <p14:creationId xmlns:p14="http://schemas.microsoft.com/office/powerpoint/2010/main" val="7405319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AD491B-E8EB-42AA-88C0-E077BEA8817E}" type="datetimeFigureOut">
              <a:rPr lang="en-US" smtClean="0"/>
              <a:t>14-Dec-25</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2CCF6249-C426-4346-98FB-89CE7C068FCE}" type="slidenum">
              <a:rPr lang="en-US" smtClean="0"/>
              <a:t>‹#›</a:t>
            </a:fld>
            <a:endParaRPr lang="en-US"/>
          </a:p>
        </p:txBody>
      </p:sp>
    </p:spTree>
    <p:extLst>
      <p:ext uri="{BB962C8B-B14F-4D97-AF65-F5344CB8AC3E}">
        <p14:creationId xmlns:p14="http://schemas.microsoft.com/office/powerpoint/2010/main" val="6002592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BAD491B-E8EB-42AA-88C0-E077BEA8817E}" type="datetimeFigureOut">
              <a:rPr lang="en-US" smtClean="0"/>
              <a:t>14-Dec-25</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2CCF6249-C426-4346-98FB-89CE7C068FCE}" type="slidenum">
              <a:rPr lang="en-US" smtClean="0"/>
              <a:t>‹#›</a:t>
            </a:fld>
            <a:endParaRPr lang="en-US"/>
          </a:p>
        </p:txBody>
      </p:sp>
    </p:spTree>
    <p:extLst>
      <p:ext uri="{BB962C8B-B14F-4D97-AF65-F5344CB8AC3E}">
        <p14:creationId xmlns:p14="http://schemas.microsoft.com/office/powerpoint/2010/main" val="21779321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BAD491B-E8EB-42AA-88C0-E077BEA8817E}" type="datetimeFigureOut">
              <a:rPr lang="en-US" smtClean="0"/>
              <a:t>14-Dec-25</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2CCF6249-C426-4346-98FB-89CE7C068FCE}" type="slidenum">
              <a:rPr lang="en-US" smtClean="0"/>
              <a:t>‹#›</a:t>
            </a:fld>
            <a:endParaRPr lang="en-US"/>
          </a:p>
        </p:txBody>
      </p:sp>
    </p:spTree>
    <p:extLst>
      <p:ext uri="{BB962C8B-B14F-4D97-AF65-F5344CB8AC3E}">
        <p14:creationId xmlns:p14="http://schemas.microsoft.com/office/powerpoint/2010/main" val="42922680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BAD491B-E8EB-42AA-88C0-E077BEA8817E}" type="datetimeFigureOut">
              <a:rPr lang="en-US" smtClean="0"/>
              <a:t>14-Dec-25</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2CCF6249-C426-4346-98FB-89CE7C068FCE}" type="slidenum">
              <a:rPr lang="en-US" smtClean="0"/>
              <a:t>‹#›</a:t>
            </a:fld>
            <a:endParaRPr lang="en-US"/>
          </a:p>
        </p:txBody>
      </p:sp>
    </p:spTree>
    <p:extLst>
      <p:ext uri="{BB962C8B-B14F-4D97-AF65-F5344CB8AC3E}">
        <p14:creationId xmlns:p14="http://schemas.microsoft.com/office/powerpoint/2010/main" val="11639395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BAD491B-E8EB-42AA-88C0-E077BEA8817E}" type="datetimeFigureOut">
              <a:rPr lang="en-US" smtClean="0"/>
              <a:t>14-Dec-25</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2CCF6249-C426-4346-98FB-89CE7C068FCE}" type="slidenum">
              <a:rPr lang="en-US" smtClean="0"/>
              <a:t>‹#›</a:t>
            </a:fld>
            <a:endParaRPr lang="en-US"/>
          </a:p>
        </p:txBody>
      </p:sp>
    </p:spTree>
    <p:extLst>
      <p:ext uri="{BB962C8B-B14F-4D97-AF65-F5344CB8AC3E}">
        <p14:creationId xmlns:p14="http://schemas.microsoft.com/office/powerpoint/2010/main" val="2296055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BAD491B-E8EB-42AA-88C0-E077BEA8817E}" type="datetimeFigureOut">
              <a:rPr lang="en-US" smtClean="0"/>
              <a:t>14-Dec-25</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2CCF6249-C426-4346-98FB-89CE7C068FCE}" type="slidenum">
              <a:rPr lang="en-US" smtClean="0"/>
              <a:t>‹#›</a:t>
            </a:fld>
            <a:endParaRPr lang="en-US"/>
          </a:p>
        </p:txBody>
      </p:sp>
    </p:spTree>
    <p:extLst>
      <p:ext uri="{BB962C8B-B14F-4D97-AF65-F5344CB8AC3E}">
        <p14:creationId xmlns:p14="http://schemas.microsoft.com/office/powerpoint/2010/main" val="23386585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AD491B-E8EB-42AA-88C0-E077BEA8817E}" type="datetimeFigureOut">
              <a:rPr lang="en-US" smtClean="0"/>
              <a:t>14-Dec-25</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2CCF6249-C426-4346-98FB-89CE7C068FCE}" type="slidenum">
              <a:rPr lang="en-US" smtClean="0"/>
              <a:t>‹#›</a:t>
            </a:fld>
            <a:endParaRPr lang="en-US"/>
          </a:p>
        </p:txBody>
      </p:sp>
    </p:spTree>
    <p:extLst>
      <p:ext uri="{BB962C8B-B14F-4D97-AF65-F5344CB8AC3E}">
        <p14:creationId xmlns:p14="http://schemas.microsoft.com/office/powerpoint/2010/main" val="7819920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BAD491B-E8EB-42AA-88C0-E077BEA8817E}" type="datetimeFigureOut">
              <a:rPr lang="en-US" smtClean="0"/>
              <a:t>14-Dec-25</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2CCF6249-C426-4346-98FB-89CE7C068FCE}" type="slidenum">
              <a:rPr lang="en-US" smtClean="0"/>
              <a:t>‹#›</a:t>
            </a:fld>
            <a:endParaRPr lang="en-US"/>
          </a:p>
        </p:txBody>
      </p:sp>
    </p:spTree>
    <p:extLst>
      <p:ext uri="{BB962C8B-B14F-4D97-AF65-F5344CB8AC3E}">
        <p14:creationId xmlns:p14="http://schemas.microsoft.com/office/powerpoint/2010/main" val="32859490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BAD491B-E8EB-42AA-88C0-E077BEA8817E}" type="datetimeFigureOut">
              <a:rPr lang="en-US" smtClean="0"/>
              <a:t>14-Dec-25</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2CCF6249-C426-4346-98FB-89CE7C068FCE}" type="slidenum">
              <a:rPr lang="en-US" smtClean="0"/>
              <a:t>‹#›</a:t>
            </a:fld>
            <a:endParaRPr lang="en-US"/>
          </a:p>
        </p:txBody>
      </p:sp>
    </p:spTree>
    <p:extLst>
      <p:ext uri="{BB962C8B-B14F-4D97-AF65-F5344CB8AC3E}">
        <p14:creationId xmlns:p14="http://schemas.microsoft.com/office/powerpoint/2010/main" val="38432308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0BAD491B-E8EB-42AA-88C0-E077BEA8817E}" type="datetimeFigureOut">
              <a:rPr lang="en-US" smtClean="0"/>
              <a:t>14-Dec-25</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2CCF6249-C426-4346-98FB-89CE7C068FCE}" type="slidenum">
              <a:rPr lang="en-US" smtClean="0"/>
              <a:t>‹#›</a:t>
            </a:fld>
            <a:endParaRPr lang="en-US"/>
          </a:p>
        </p:txBody>
      </p:sp>
    </p:spTree>
    <p:extLst>
      <p:ext uri="{BB962C8B-B14F-4D97-AF65-F5344CB8AC3E}">
        <p14:creationId xmlns:p14="http://schemas.microsoft.com/office/powerpoint/2010/main" val="4200906340"/>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663EDE49-4120-D288-CD7B-14AD1666DBF8}"/>
              </a:ext>
            </a:extLst>
          </p:cNvPr>
          <p:cNvSpPr/>
          <p:nvPr/>
        </p:nvSpPr>
        <p:spPr>
          <a:xfrm>
            <a:off x="1081548" y="344129"/>
            <a:ext cx="5997678" cy="1769807"/>
          </a:xfrm>
          <a:prstGeom prst="round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305D52FD-F546-449C-A88F-6FB1BB49A317}"/>
              </a:ext>
            </a:extLst>
          </p:cNvPr>
          <p:cNvSpPr txBox="1"/>
          <p:nvPr/>
        </p:nvSpPr>
        <p:spPr>
          <a:xfrm>
            <a:off x="786582" y="1079345"/>
            <a:ext cx="4817806" cy="1754326"/>
          </a:xfrm>
          <a:prstGeom prst="rect">
            <a:avLst/>
          </a:prstGeom>
          <a:noFill/>
        </p:spPr>
        <p:txBody>
          <a:bodyPr wrap="square" rtlCol="0">
            <a:spAutoFit/>
          </a:bodyPr>
          <a:lstStyle/>
          <a:p>
            <a:r>
              <a:rPr lang="en-US" sz="3600" b="1" dirty="0">
                <a:solidFill>
                  <a:srgbClr val="FF0000"/>
                </a:solidFill>
                <a:latin typeface="Amasis MT Pro Black" panose="02040A04050005020304" pitchFamily="18" charset="0"/>
              </a:rPr>
              <a:t>Netflix</a:t>
            </a:r>
          </a:p>
          <a:p>
            <a:r>
              <a:rPr lang="en-US" sz="3600" b="1" dirty="0">
                <a:solidFill>
                  <a:srgbClr val="FF0000"/>
                </a:solidFill>
                <a:latin typeface="Amasis MT Pro Black" panose="02040A04050005020304" pitchFamily="18" charset="0"/>
              </a:rPr>
              <a:t> Content </a:t>
            </a:r>
          </a:p>
          <a:p>
            <a:r>
              <a:rPr lang="en-US" sz="3600" b="1" dirty="0">
                <a:solidFill>
                  <a:srgbClr val="FF0000"/>
                </a:solidFill>
                <a:latin typeface="Amasis MT Pro Black" panose="02040A04050005020304" pitchFamily="18" charset="0"/>
              </a:rPr>
              <a:t>Dashboard</a:t>
            </a:r>
          </a:p>
        </p:txBody>
      </p:sp>
      <p:sp>
        <p:nvSpPr>
          <p:cNvPr id="6" name="TextBox 5">
            <a:extLst>
              <a:ext uri="{FF2B5EF4-FFF2-40B4-BE49-F238E27FC236}">
                <a16:creationId xmlns:a16="http://schemas.microsoft.com/office/drawing/2014/main" id="{FAB18513-5A33-F3F6-AC91-753B819E287B}"/>
              </a:ext>
            </a:extLst>
          </p:cNvPr>
          <p:cNvSpPr txBox="1"/>
          <p:nvPr/>
        </p:nvSpPr>
        <p:spPr>
          <a:xfrm>
            <a:off x="1779639" y="4544010"/>
            <a:ext cx="4385187" cy="400110"/>
          </a:xfrm>
          <a:prstGeom prst="rect">
            <a:avLst/>
          </a:prstGeom>
          <a:noFill/>
        </p:spPr>
        <p:txBody>
          <a:bodyPr wrap="square" rtlCol="0">
            <a:spAutoFit/>
          </a:bodyPr>
          <a:lstStyle/>
          <a:p>
            <a:r>
              <a:rPr lang="en-US" sz="2000" b="1" dirty="0"/>
              <a:t>Presented by- Ankita </a:t>
            </a:r>
            <a:r>
              <a:rPr lang="en-US" sz="2000" b="1" dirty="0" err="1"/>
              <a:t>Kheto</a:t>
            </a:r>
            <a:r>
              <a:rPr lang="en-US" sz="2000" b="1" dirty="0"/>
              <a:t> </a:t>
            </a:r>
          </a:p>
        </p:txBody>
      </p:sp>
      <p:pic>
        <p:nvPicPr>
          <p:cNvPr id="2" name="Picture 1">
            <a:extLst>
              <a:ext uri="{FF2B5EF4-FFF2-40B4-BE49-F238E27FC236}">
                <a16:creationId xmlns:a16="http://schemas.microsoft.com/office/drawing/2014/main" id="{019F97BC-9E22-3662-E5F0-68B05622095B}"/>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brightnessContrast bright="40000"/>
                    </a14:imgEffect>
                  </a14:imgLayer>
                </a14:imgProps>
              </a:ext>
            </a:extLst>
          </a:blip>
          <a:stretch>
            <a:fillRect/>
          </a:stretch>
        </p:blipFill>
        <p:spPr>
          <a:xfrm>
            <a:off x="6587613" y="580104"/>
            <a:ext cx="5260257" cy="3578722"/>
          </a:xfrm>
          <a:prstGeom prst="rect">
            <a:avLst/>
          </a:prstGeom>
        </p:spPr>
      </p:pic>
    </p:spTree>
    <p:extLst>
      <p:ext uri="{BB962C8B-B14F-4D97-AF65-F5344CB8AC3E}">
        <p14:creationId xmlns:p14="http://schemas.microsoft.com/office/powerpoint/2010/main" val="38952867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617F8FB-956E-5D46-C3D5-E4DE5CC80774}"/>
              </a:ext>
            </a:extLst>
          </p:cNvPr>
          <p:cNvSpPr txBox="1"/>
          <p:nvPr/>
        </p:nvSpPr>
        <p:spPr>
          <a:xfrm>
            <a:off x="3587464" y="0"/>
            <a:ext cx="3668743" cy="646331"/>
          </a:xfrm>
          <a:prstGeom prst="rect">
            <a:avLst/>
          </a:prstGeom>
          <a:noFill/>
          <a:ln>
            <a:noFill/>
          </a:ln>
        </p:spPr>
        <p:txBody>
          <a:bodyPr wrap="square" rtlCol="0">
            <a:spAutoFit/>
          </a:bodyPr>
          <a:lstStyle/>
          <a:p>
            <a:r>
              <a:rPr lang="en-US" sz="3600" b="1" dirty="0">
                <a:solidFill>
                  <a:schemeClr val="accent1">
                    <a:lumMod val="75000"/>
                  </a:schemeClr>
                </a:solidFill>
                <a:latin typeface="Amasis MT Pro Black" panose="02040A04050005020304" pitchFamily="18" charset="0"/>
              </a:rPr>
              <a:t>Key Insights</a:t>
            </a:r>
          </a:p>
        </p:txBody>
      </p:sp>
      <p:sp>
        <p:nvSpPr>
          <p:cNvPr id="3" name="TextBox 2">
            <a:extLst>
              <a:ext uri="{FF2B5EF4-FFF2-40B4-BE49-F238E27FC236}">
                <a16:creationId xmlns:a16="http://schemas.microsoft.com/office/drawing/2014/main" id="{E6868BA3-6FF1-242C-9DCB-707AB65CAB03}"/>
              </a:ext>
            </a:extLst>
          </p:cNvPr>
          <p:cNvSpPr txBox="1"/>
          <p:nvPr/>
        </p:nvSpPr>
        <p:spPr>
          <a:xfrm>
            <a:off x="653844" y="1280792"/>
            <a:ext cx="4458930" cy="461665"/>
          </a:xfrm>
          <a:prstGeom prst="rect">
            <a:avLst/>
          </a:prstGeom>
          <a:noFill/>
          <a:ln>
            <a:noFill/>
          </a:ln>
        </p:spPr>
        <p:txBody>
          <a:bodyPr wrap="square" rtlCol="0">
            <a:spAutoFit/>
          </a:bodyPr>
          <a:lstStyle/>
          <a:p>
            <a:r>
              <a:rPr lang="en-US" sz="2400" b="1" u="sng" dirty="0">
                <a:solidFill>
                  <a:schemeClr val="accent5">
                    <a:lumMod val="75000"/>
                  </a:schemeClr>
                </a:solidFill>
                <a:latin typeface="Amasis MT Pro Black" panose="02040A04050005020304" pitchFamily="18" charset="0"/>
              </a:rPr>
              <a:t>Point to Highlight:</a:t>
            </a:r>
          </a:p>
        </p:txBody>
      </p:sp>
      <p:sp>
        <p:nvSpPr>
          <p:cNvPr id="4" name="Rectangle 3">
            <a:extLst>
              <a:ext uri="{FF2B5EF4-FFF2-40B4-BE49-F238E27FC236}">
                <a16:creationId xmlns:a16="http://schemas.microsoft.com/office/drawing/2014/main" id="{1D685D68-09C6-AB97-217F-811925967C07}"/>
              </a:ext>
            </a:extLst>
          </p:cNvPr>
          <p:cNvSpPr/>
          <p:nvPr/>
        </p:nvSpPr>
        <p:spPr>
          <a:xfrm>
            <a:off x="-107828" y="1722369"/>
            <a:ext cx="10441203" cy="64633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q"/>
            </a:pPr>
            <a:r>
              <a:rPr lang="en-US" sz="2400" b="1" dirty="0">
                <a:solidFill>
                  <a:schemeClr val="tx1"/>
                </a:solidFill>
                <a:latin typeface="Calibri" panose="020F0502020204030204" pitchFamily="34" charset="0"/>
                <a:ea typeface="Calibri" panose="020F0502020204030204" pitchFamily="34" charset="0"/>
                <a:cs typeface="Calibri" panose="020F0502020204030204" pitchFamily="34" charset="0"/>
              </a:rPr>
              <a:t>Most of the content on Netflix is Movies rather than TV Shows</a:t>
            </a:r>
          </a:p>
        </p:txBody>
      </p:sp>
      <p:sp>
        <p:nvSpPr>
          <p:cNvPr id="5" name="Rectangle 4">
            <a:extLst>
              <a:ext uri="{FF2B5EF4-FFF2-40B4-BE49-F238E27FC236}">
                <a16:creationId xmlns:a16="http://schemas.microsoft.com/office/drawing/2014/main" id="{4C078589-7E1D-0F4B-C99D-D13761C14B20}"/>
              </a:ext>
            </a:extLst>
          </p:cNvPr>
          <p:cNvSpPr/>
          <p:nvPr/>
        </p:nvSpPr>
        <p:spPr>
          <a:xfrm>
            <a:off x="476864" y="2313469"/>
            <a:ext cx="8711380" cy="53470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q"/>
            </a:pPr>
            <a:r>
              <a:rPr lang="en-US" sz="2400" b="1" dirty="0">
                <a:solidFill>
                  <a:schemeClr val="tx1"/>
                </a:solidFill>
                <a:latin typeface="Calibri" panose="020F0502020204030204" pitchFamily="34" charset="0"/>
                <a:ea typeface="Calibri" panose="020F0502020204030204" pitchFamily="34" charset="0"/>
                <a:cs typeface="Calibri" panose="020F0502020204030204" pitchFamily="34" charset="0"/>
              </a:rPr>
              <a:t>The most common genres are Drama, Comedy, and Action.</a:t>
            </a:r>
          </a:p>
        </p:txBody>
      </p:sp>
      <p:sp>
        <p:nvSpPr>
          <p:cNvPr id="6" name="Rectangle 5">
            <a:extLst>
              <a:ext uri="{FF2B5EF4-FFF2-40B4-BE49-F238E27FC236}">
                <a16:creationId xmlns:a16="http://schemas.microsoft.com/office/drawing/2014/main" id="{51B65DCA-916E-D095-7EC3-F872E8AE35D2}"/>
              </a:ext>
            </a:extLst>
          </p:cNvPr>
          <p:cNvSpPr/>
          <p:nvPr/>
        </p:nvSpPr>
        <p:spPr>
          <a:xfrm>
            <a:off x="157316" y="2923860"/>
            <a:ext cx="8711380" cy="528082"/>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q"/>
            </a:pPr>
            <a:r>
              <a:rPr lang="en-US" sz="2400" b="1" dirty="0">
                <a:solidFill>
                  <a:schemeClr val="tx1"/>
                </a:solidFill>
                <a:latin typeface="Calibri" panose="020F0502020204030204" pitchFamily="34" charset="0"/>
                <a:ea typeface="Calibri" panose="020F0502020204030204" pitchFamily="34" charset="0"/>
                <a:cs typeface="Calibri" panose="020F0502020204030204" pitchFamily="34" charset="0"/>
              </a:rPr>
              <a:t>Majority of titles were released between 2015–2020.</a:t>
            </a:r>
          </a:p>
        </p:txBody>
      </p:sp>
      <p:sp>
        <p:nvSpPr>
          <p:cNvPr id="7" name="Rectangle 6">
            <a:extLst>
              <a:ext uri="{FF2B5EF4-FFF2-40B4-BE49-F238E27FC236}">
                <a16:creationId xmlns:a16="http://schemas.microsoft.com/office/drawing/2014/main" id="{4F992AD4-61D4-13F9-5B27-3DB134B635D0}"/>
              </a:ext>
            </a:extLst>
          </p:cNvPr>
          <p:cNvSpPr/>
          <p:nvPr/>
        </p:nvSpPr>
        <p:spPr>
          <a:xfrm>
            <a:off x="-388048" y="3451942"/>
            <a:ext cx="10441203" cy="752502"/>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q"/>
            </a:pPr>
            <a:r>
              <a:rPr lang="en-US" sz="2400" b="1" dirty="0">
                <a:solidFill>
                  <a:schemeClr val="tx1"/>
                </a:solidFill>
                <a:latin typeface="Calibri" panose="020F0502020204030204" pitchFamily="34" charset="0"/>
                <a:ea typeface="Calibri" panose="020F0502020204030204" pitchFamily="34" charset="0"/>
                <a:cs typeface="Calibri" panose="020F0502020204030204" pitchFamily="34" charset="0"/>
              </a:rPr>
              <a:t>TV-MA and TV-14 ratings have the highest number of titles.</a:t>
            </a:r>
          </a:p>
        </p:txBody>
      </p:sp>
      <p:sp>
        <p:nvSpPr>
          <p:cNvPr id="8" name="Rectangle 7">
            <a:extLst>
              <a:ext uri="{FF2B5EF4-FFF2-40B4-BE49-F238E27FC236}">
                <a16:creationId xmlns:a16="http://schemas.microsoft.com/office/drawing/2014/main" id="{8DF65830-D764-2E66-2087-09F3842595A2}"/>
              </a:ext>
            </a:extLst>
          </p:cNvPr>
          <p:cNvSpPr/>
          <p:nvPr/>
        </p:nvSpPr>
        <p:spPr>
          <a:xfrm>
            <a:off x="157316" y="4204444"/>
            <a:ext cx="10441203" cy="752502"/>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q"/>
            </a:pPr>
            <a:r>
              <a:rPr lang="en-US" sz="2400" b="1" dirty="0">
                <a:solidFill>
                  <a:schemeClr val="tx1"/>
                </a:solidFill>
                <a:latin typeface="Calibri" panose="020F0502020204030204" pitchFamily="34" charset="0"/>
                <a:ea typeface="Calibri" panose="020F0502020204030204" pitchFamily="34" charset="0"/>
                <a:cs typeface="Calibri" panose="020F0502020204030204" pitchFamily="34" charset="0"/>
              </a:rPr>
              <a:t>Netflix mainly targets adult audiences based on rating distribution..</a:t>
            </a:r>
          </a:p>
        </p:txBody>
      </p:sp>
    </p:spTree>
    <p:extLst>
      <p:ext uri="{BB962C8B-B14F-4D97-AF65-F5344CB8AC3E}">
        <p14:creationId xmlns:p14="http://schemas.microsoft.com/office/powerpoint/2010/main" val="42652627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8E81E3-2BDB-790C-1502-E2CCD78387EC}"/>
              </a:ext>
            </a:extLst>
          </p:cNvPr>
          <p:cNvSpPr txBox="1"/>
          <p:nvPr/>
        </p:nvSpPr>
        <p:spPr>
          <a:xfrm>
            <a:off x="3062093" y="0"/>
            <a:ext cx="6067814" cy="646331"/>
          </a:xfrm>
          <a:prstGeom prst="rect">
            <a:avLst/>
          </a:prstGeom>
          <a:noFill/>
          <a:ln>
            <a:noFill/>
          </a:ln>
        </p:spPr>
        <p:txBody>
          <a:bodyPr wrap="square" rtlCol="0">
            <a:spAutoFit/>
          </a:bodyPr>
          <a:lstStyle/>
          <a:p>
            <a:r>
              <a:rPr lang="en-US" sz="3600" b="1" dirty="0">
                <a:solidFill>
                  <a:srgbClr val="002060"/>
                </a:solidFill>
                <a:latin typeface="Amasis MT Pro Black" panose="02040A04050005020304" pitchFamily="18" charset="0"/>
              </a:rPr>
              <a:t>Dashboard Overview</a:t>
            </a:r>
          </a:p>
        </p:txBody>
      </p:sp>
      <p:pic>
        <p:nvPicPr>
          <p:cNvPr id="7" name="Picture 6" descr="A screenshot of a computer&#10;&#10;AI-generated content may be incorrect.">
            <a:extLst>
              <a:ext uri="{FF2B5EF4-FFF2-40B4-BE49-F238E27FC236}">
                <a16:creationId xmlns:a16="http://schemas.microsoft.com/office/drawing/2014/main" id="{F4A500CB-EE23-E2C4-671C-E60F913ABCD8}"/>
              </a:ext>
            </a:extLst>
          </p:cNvPr>
          <p:cNvPicPr>
            <a:picLocks noChangeAspect="1"/>
          </p:cNvPicPr>
          <p:nvPr/>
        </p:nvPicPr>
        <p:blipFill>
          <a:blip r:embed="rId2"/>
          <a:stretch>
            <a:fillRect/>
          </a:stretch>
        </p:blipFill>
        <p:spPr>
          <a:xfrm>
            <a:off x="489885" y="1288026"/>
            <a:ext cx="11507197" cy="5043948"/>
          </a:xfrm>
          <a:prstGeom prst="rect">
            <a:avLst/>
          </a:prstGeom>
        </p:spPr>
      </p:pic>
    </p:spTree>
    <p:extLst>
      <p:ext uri="{BB962C8B-B14F-4D97-AF65-F5344CB8AC3E}">
        <p14:creationId xmlns:p14="http://schemas.microsoft.com/office/powerpoint/2010/main" val="66652282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04C8362-3418-E5F2-3E5F-A0381F473A8A}"/>
              </a:ext>
            </a:extLst>
          </p:cNvPr>
          <p:cNvSpPr txBox="1"/>
          <p:nvPr/>
        </p:nvSpPr>
        <p:spPr>
          <a:xfrm>
            <a:off x="4428777" y="0"/>
            <a:ext cx="2925752" cy="646331"/>
          </a:xfrm>
          <a:prstGeom prst="rect">
            <a:avLst/>
          </a:prstGeom>
          <a:noFill/>
          <a:ln>
            <a:noFill/>
          </a:ln>
        </p:spPr>
        <p:txBody>
          <a:bodyPr wrap="square" rtlCol="0">
            <a:spAutoFit/>
          </a:bodyPr>
          <a:lstStyle/>
          <a:p>
            <a:r>
              <a:rPr lang="en-US" sz="3600" b="1" dirty="0">
                <a:solidFill>
                  <a:schemeClr val="accent5">
                    <a:lumMod val="75000"/>
                  </a:schemeClr>
                </a:solidFill>
                <a:latin typeface="Amasis MT Pro Black" panose="02040A04050005020304" pitchFamily="18" charset="0"/>
              </a:rPr>
              <a:t>Conclusion</a:t>
            </a:r>
          </a:p>
        </p:txBody>
      </p:sp>
      <p:sp>
        <p:nvSpPr>
          <p:cNvPr id="3" name="TextBox 2">
            <a:extLst>
              <a:ext uri="{FF2B5EF4-FFF2-40B4-BE49-F238E27FC236}">
                <a16:creationId xmlns:a16="http://schemas.microsoft.com/office/drawing/2014/main" id="{22DCCAD2-DBC8-2619-68FC-D42C23834B7D}"/>
              </a:ext>
            </a:extLst>
          </p:cNvPr>
          <p:cNvSpPr txBox="1"/>
          <p:nvPr/>
        </p:nvSpPr>
        <p:spPr>
          <a:xfrm>
            <a:off x="653844" y="1280792"/>
            <a:ext cx="4458930" cy="461665"/>
          </a:xfrm>
          <a:prstGeom prst="rect">
            <a:avLst/>
          </a:prstGeom>
          <a:noFill/>
          <a:ln>
            <a:noFill/>
          </a:ln>
        </p:spPr>
        <p:txBody>
          <a:bodyPr wrap="square" rtlCol="0">
            <a:spAutoFit/>
          </a:bodyPr>
          <a:lstStyle/>
          <a:p>
            <a:r>
              <a:rPr lang="en-US" sz="2400" b="1" u="sng" dirty="0">
                <a:solidFill>
                  <a:schemeClr val="accent5">
                    <a:lumMod val="50000"/>
                  </a:schemeClr>
                </a:solidFill>
                <a:latin typeface="Amasis MT Pro Black" panose="02040A04050005020304" pitchFamily="18" charset="0"/>
              </a:rPr>
              <a:t>Summary of Findings:</a:t>
            </a:r>
          </a:p>
        </p:txBody>
      </p:sp>
      <p:sp>
        <p:nvSpPr>
          <p:cNvPr id="4" name="Rectangle 3">
            <a:extLst>
              <a:ext uri="{FF2B5EF4-FFF2-40B4-BE49-F238E27FC236}">
                <a16:creationId xmlns:a16="http://schemas.microsoft.com/office/drawing/2014/main" id="{3C6CF078-F176-8400-31B5-E946BEB4A7E3}"/>
              </a:ext>
            </a:extLst>
          </p:cNvPr>
          <p:cNvSpPr/>
          <p:nvPr/>
        </p:nvSpPr>
        <p:spPr>
          <a:xfrm>
            <a:off x="-715298" y="1637848"/>
            <a:ext cx="8711380" cy="768088"/>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lgn="ctr">
              <a:buFont typeface="Arial" panose="020B0604020202020204" pitchFamily="34" charset="0"/>
              <a:buChar char="•"/>
            </a:pPr>
            <a:r>
              <a:rPr lang="en-US" sz="2000" b="1" dirty="0">
                <a:solidFill>
                  <a:schemeClr val="tx1"/>
                </a:solidFill>
                <a:latin typeface="Calibri" panose="020F0502020204030204" pitchFamily="34" charset="0"/>
                <a:ea typeface="Calibri" panose="020F0502020204030204" pitchFamily="34" charset="0"/>
                <a:cs typeface="Calibri" panose="020F0502020204030204" pitchFamily="34" charset="0"/>
              </a:rPr>
              <a:t>Netflix focuses more on movies than TV shows..</a:t>
            </a:r>
          </a:p>
        </p:txBody>
      </p:sp>
      <p:sp>
        <p:nvSpPr>
          <p:cNvPr id="5" name="Rectangle 4">
            <a:extLst>
              <a:ext uri="{FF2B5EF4-FFF2-40B4-BE49-F238E27FC236}">
                <a16:creationId xmlns:a16="http://schemas.microsoft.com/office/drawing/2014/main" id="{0ACBE97F-B781-591F-00FE-93F20803F798}"/>
              </a:ext>
            </a:extLst>
          </p:cNvPr>
          <p:cNvSpPr/>
          <p:nvPr/>
        </p:nvSpPr>
        <p:spPr>
          <a:xfrm>
            <a:off x="-329383" y="2109712"/>
            <a:ext cx="11228439" cy="768088"/>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lgn="ctr">
              <a:buFont typeface="Arial" panose="020B0604020202020204" pitchFamily="34" charset="0"/>
              <a:buChar char="•"/>
            </a:pPr>
            <a:r>
              <a:rPr lang="en-US" sz="2000" b="1" dirty="0">
                <a:solidFill>
                  <a:schemeClr val="tx1"/>
                </a:solidFill>
                <a:latin typeface="Calibri" panose="020F0502020204030204" pitchFamily="34" charset="0"/>
                <a:ea typeface="Calibri" panose="020F0502020204030204" pitchFamily="34" charset="0"/>
                <a:cs typeface="Calibri" panose="020F0502020204030204" pitchFamily="34" charset="0"/>
              </a:rPr>
              <a:t>Most titles are rated TV-MA and TV-14, showing content for mature audiences.</a:t>
            </a:r>
          </a:p>
        </p:txBody>
      </p:sp>
      <p:sp>
        <p:nvSpPr>
          <p:cNvPr id="6" name="Rectangle 5">
            <a:extLst>
              <a:ext uri="{FF2B5EF4-FFF2-40B4-BE49-F238E27FC236}">
                <a16:creationId xmlns:a16="http://schemas.microsoft.com/office/drawing/2014/main" id="{AE2EA6ED-3C95-B005-38C1-FDB972CC33EA}"/>
              </a:ext>
            </a:extLst>
          </p:cNvPr>
          <p:cNvSpPr/>
          <p:nvPr/>
        </p:nvSpPr>
        <p:spPr>
          <a:xfrm>
            <a:off x="73087" y="2668582"/>
            <a:ext cx="8711380" cy="768088"/>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lgn="ctr">
              <a:buFont typeface="Arial" panose="020B0604020202020204" pitchFamily="34" charset="0"/>
              <a:buChar char="•"/>
            </a:pPr>
            <a:r>
              <a:rPr lang="en-US" sz="2000" b="1" dirty="0">
                <a:solidFill>
                  <a:schemeClr val="tx1"/>
                </a:solidFill>
                <a:latin typeface="Calibri" panose="020F0502020204030204" pitchFamily="34" charset="0"/>
                <a:ea typeface="Calibri" panose="020F0502020204030204" pitchFamily="34" charset="0"/>
                <a:cs typeface="Calibri" panose="020F0502020204030204" pitchFamily="34" charset="0"/>
              </a:rPr>
              <a:t>Popular genres like Drama and Comedy dominate the platform.</a:t>
            </a:r>
          </a:p>
        </p:txBody>
      </p:sp>
      <p:sp>
        <p:nvSpPr>
          <p:cNvPr id="7" name="TextBox 6">
            <a:extLst>
              <a:ext uri="{FF2B5EF4-FFF2-40B4-BE49-F238E27FC236}">
                <a16:creationId xmlns:a16="http://schemas.microsoft.com/office/drawing/2014/main" id="{48D24746-AD15-915F-1BBD-731F21480487}"/>
              </a:ext>
            </a:extLst>
          </p:cNvPr>
          <p:cNvSpPr txBox="1"/>
          <p:nvPr/>
        </p:nvSpPr>
        <p:spPr>
          <a:xfrm>
            <a:off x="653844" y="3375838"/>
            <a:ext cx="4458930" cy="461665"/>
          </a:xfrm>
          <a:prstGeom prst="rect">
            <a:avLst/>
          </a:prstGeom>
          <a:noFill/>
          <a:ln>
            <a:noFill/>
          </a:ln>
        </p:spPr>
        <p:txBody>
          <a:bodyPr wrap="square" rtlCol="0">
            <a:spAutoFit/>
          </a:bodyPr>
          <a:lstStyle/>
          <a:p>
            <a:r>
              <a:rPr lang="en-US" sz="2400" b="1" u="sng" dirty="0">
                <a:solidFill>
                  <a:schemeClr val="accent5">
                    <a:lumMod val="50000"/>
                  </a:schemeClr>
                </a:solidFill>
                <a:latin typeface="Amasis MT Pro Black" panose="02040A04050005020304" pitchFamily="18" charset="0"/>
              </a:rPr>
              <a:t>Importance of Action:</a:t>
            </a:r>
          </a:p>
        </p:txBody>
      </p:sp>
      <p:sp>
        <p:nvSpPr>
          <p:cNvPr id="8" name="Rectangle 7">
            <a:extLst>
              <a:ext uri="{FF2B5EF4-FFF2-40B4-BE49-F238E27FC236}">
                <a16:creationId xmlns:a16="http://schemas.microsoft.com/office/drawing/2014/main" id="{7FCCE4D6-E5E8-B6C2-9AF0-94EAAECD50B1}"/>
              </a:ext>
            </a:extLst>
          </p:cNvPr>
          <p:cNvSpPr/>
          <p:nvPr/>
        </p:nvSpPr>
        <p:spPr>
          <a:xfrm>
            <a:off x="1061883" y="3934708"/>
            <a:ext cx="8711380" cy="768088"/>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lgn="ctr">
              <a:buFont typeface="Arial" panose="020B0604020202020204" pitchFamily="34" charset="0"/>
              <a:buChar char="•"/>
            </a:pPr>
            <a:r>
              <a:rPr lang="en-US" sz="2000" b="1" dirty="0">
                <a:solidFill>
                  <a:schemeClr val="tx1"/>
                </a:solidFill>
                <a:latin typeface="Calibri" panose="020F0502020204030204" pitchFamily="34" charset="0"/>
                <a:ea typeface="Calibri" panose="020F0502020204030204" pitchFamily="34" charset="0"/>
                <a:cs typeface="Calibri" panose="020F0502020204030204" pitchFamily="34" charset="0"/>
              </a:rPr>
              <a:t>Helps Netflix plan and improve its content strategy based on audience trends.</a:t>
            </a:r>
          </a:p>
        </p:txBody>
      </p:sp>
      <p:sp>
        <p:nvSpPr>
          <p:cNvPr id="9" name="Rectangle 8">
            <a:extLst>
              <a:ext uri="{FF2B5EF4-FFF2-40B4-BE49-F238E27FC236}">
                <a16:creationId xmlns:a16="http://schemas.microsoft.com/office/drawing/2014/main" id="{8798DE49-3DE5-4E8A-BAFB-60BEC7BED25A}"/>
              </a:ext>
            </a:extLst>
          </p:cNvPr>
          <p:cNvSpPr/>
          <p:nvPr/>
        </p:nvSpPr>
        <p:spPr>
          <a:xfrm>
            <a:off x="1061883" y="4529685"/>
            <a:ext cx="8711380" cy="768088"/>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lgn="ctr">
              <a:buFont typeface="Arial" panose="020B0604020202020204" pitchFamily="34" charset="0"/>
              <a:buChar char="•"/>
            </a:pPr>
            <a:r>
              <a:rPr lang="en-US" sz="2000" b="1" dirty="0">
                <a:solidFill>
                  <a:schemeClr val="tx1"/>
                </a:solidFill>
                <a:latin typeface="Calibri" panose="020F0502020204030204" pitchFamily="34" charset="0"/>
                <a:ea typeface="Calibri" panose="020F0502020204030204" pitchFamily="34" charset="0"/>
                <a:cs typeface="Calibri" panose="020F0502020204030204" pitchFamily="34" charset="0"/>
              </a:rPr>
              <a:t>Supports data-driven decisions for future content production and marketing.</a:t>
            </a:r>
          </a:p>
        </p:txBody>
      </p:sp>
      <p:sp>
        <p:nvSpPr>
          <p:cNvPr id="10" name="Rectangle 9">
            <a:extLst>
              <a:ext uri="{FF2B5EF4-FFF2-40B4-BE49-F238E27FC236}">
                <a16:creationId xmlns:a16="http://schemas.microsoft.com/office/drawing/2014/main" id="{0229B059-5455-854A-0724-3EA302D3978F}"/>
              </a:ext>
            </a:extLst>
          </p:cNvPr>
          <p:cNvSpPr/>
          <p:nvPr/>
        </p:nvSpPr>
        <p:spPr>
          <a:xfrm>
            <a:off x="840656" y="5114053"/>
            <a:ext cx="8711380" cy="768088"/>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lgn="ctr">
              <a:buFont typeface="Arial" panose="020B0604020202020204" pitchFamily="34" charset="0"/>
              <a:buChar char="•"/>
            </a:pPr>
            <a:r>
              <a:rPr lang="en-US" sz="2000" b="1" dirty="0">
                <a:solidFill>
                  <a:schemeClr val="tx1"/>
                </a:solidFill>
                <a:latin typeface="Calibri" panose="020F0502020204030204" pitchFamily="34" charset="0"/>
                <a:ea typeface="Calibri" panose="020F0502020204030204" pitchFamily="34" charset="0"/>
                <a:cs typeface="Calibri" panose="020F0502020204030204" pitchFamily="34" charset="0"/>
              </a:rPr>
              <a:t>Provides insights to enhance user satisfaction and platform engagement.</a:t>
            </a:r>
          </a:p>
        </p:txBody>
      </p:sp>
    </p:spTree>
    <p:extLst>
      <p:ext uri="{BB962C8B-B14F-4D97-AF65-F5344CB8AC3E}">
        <p14:creationId xmlns:p14="http://schemas.microsoft.com/office/powerpoint/2010/main" val="1087921544"/>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A84BAC0-A0B9-6FA0-2C9D-CC048C4472FC}"/>
              </a:ext>
            </a:extLst>
          </p:cNvPr>
          <p:cNvSpPr/>
          <p:nvPr/>
        </p:nvSpPr>
        <p:spPr>
          <a:xfrm>
            <a:off x="904567" y="82409"/>
            <a:ext cx="8209936" cy="250722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0957DA77-AAC5-C653-76BA-298EB13E7FB4}"/>
              </a:ext>
            </a:extLst>
          </p:cNvPr>
          <p:cNvSpPr txBox="1"/>
          <p:nvPr/>
        </p:nvSpPr>
        <p:spPr>
          <a:xfrm>
            <a:off x="2467897" y="2123768"/>
            <a:ext cx="5860026" cy="1862048"/>
          </a:xfrm>
          <a:prstGeom prst="rect">
            <a:avLst/>
          </a:prstGeom>
          <a:noFill/>
          <a:ln>
            <a:noFill/>
          </a:ln>
        </p:spPr>
        <p:txBody>
          <a:bodyPr wrap="square" rtlCol="0">
            <a:spAutoFit/>
          </a:bodyPr>
          <a:lstStyle/>
          <a:p>
            <a:r>
              <a:rPr lang="en-US" sz="11500" b="1" dirty="0">
                <a:latin typeface="Amasis MT Pro Black" panose="02040A04050005020304" pitchFamily="18" charset="0"/>
              </a:rPr>
              <a:t>Thanks</a:t>
            </a:r>
          </a:p>
        </p:txBody>
      </p:sp>
    </p:spTree>
    <p:extLst>
      <p:ext uri="{BB962C8B-B14F-4D97-AF65-F5344CB8AC3E}">
        <p14:creationId xmlns:p14="http://schemas.microsoft.com/office/powerpoint/2010/main" val="96791900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11CF8AA-F287-59CD-2C32-ABA6017F10F1}"/>
              </a:ext>
            </a:extLst>
          </p:cNvPr>
          <p:cNvSpPr/>
          <p:nvPr/>
        </p:nvSpPr>
        <p:spPr>
          <a:xfrm>
            <a:off x="3913239" y="530942"/>
            <a:ext cx="4719484" cy="139618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16BE24CC-494F-204F-5DD7-AA6ABA368D49}"/>
              </a:ext>
            </a:extLst>
          </p:cNvPr>
          <p:cNvSpPr txBox="1"/>
          <p:nvPr/>
        </p:nvSpPr>
        <p:spPr>
          <a:xfrm>
            <a:off x="3844412" y="209075"/>
            <a:ext cx="3224981" cy="646331"/>
          </a:xfrm>
          <a:prstGeom prst="rect">
            <a:avLst/>
          </a:prstGeom>
          <a:noFill/>
          <a:ln>
            <a:noFill/>
          </a:ln>
        </p:spPr>
        <p:txBody>
          <a:bodyPr wrap="square" rtlCol="0">
            <a:spAutoFit/>
          </a:bodyPr>
          <a:lstStyle/>
          <a:p>
            <a:r>
              <a:rPr lang="en-US" sz="3600" b="1" dirty="0">
                <a:solidFill>
                  <a:srgbClr val="FF0000"/>
                </a:solidFill>
                <a:latin typeface="Amasis MT Pro Black" panose="02040A04050005020304" pitchFamily="18" charset="0"/>
              </a:rPr>
              <a:t>Introduction</a:t>
            </a:r>
          </a:p>
        </p:txBody>
      </p:sp>
      <p:sp>
        <p:nvSpPr>
          <p:cNvPr id="4" name="Rectangle 3">
            <a:extLst>
              <a:ext uri="{FF2B5EF4-FFF2-40B4-BE49-F238E27FC236}">
                <a16:creationId xmlns:a16="http://schemas.microsoft.com/office/drawing/2014/main" id="{9498A2A6-9804-AA41-82F3-045FF445574A}"/>
              </a:ext>
            </a:extLst>
          </p:cNvPr>
          <p:cNvSpPr/>
          <p:nvPr/>
        </p:nvSpPr>
        <p:spPr>
          <a:xfrm>
            <a:off x="383458" y="1742457"/>
            <a:ext cx="8711380" cy="108892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Calibri" panose="020F0502020204030204" pitchFamily="34" charset="0"/>
                <a:ea typeface="Calibri" panose="020F0502020204030204" pitchFamily="34" charset="0"/>
                <a:cs typeface="Calibri" panose="020F0502020204030204" pitchFamily="34" charset="0"/>
              </a:rPr>
              <a:t>.</a:t>
            </a:r>
          </a:p>
        </p:txBody>
      </p:sp>
      <p:sp>
        <p:nvSpPr>
          <p:cNvPr id="6" name="TextBox 5">
            <a:extLst>
              <a:ext uri="{FF2B5EF4-FFF2-40B4-BE49-F238E27FC236}">
                <a16:creationId xmlns:a16="http://schemas.microsoft.com/office/drawing/2014/main" id="{4EC779DD-132C-177D-32C3-EFD64BD61CDC}"/>
              </a:ext>
            </a:extLst>
          </p:cNvPr>
          <p:cNvSpPr txBox="1"/>
          <p:nvPr/>
        </p:nvSpPr>
        <p:spPr>
          <a:xfrm>
            <a:off x="653844" y="1280792"/>
            <a:ext cx="4458930" cy="461665"/>
          </a:xfrm>
          <a:prstGeom prst="rect">
            <a:avLst/>
          </a:prstGeom>
          <a:noFill/>
          <a:ln>
            <a:noFill/>
          </a:ln>
        </p:spPr>
        <p:txBody>
          <a:bodyPr wrap="square" rtlCol="0">
            <a:spAutoFit/>
          </a:bodyPr>
          <a:lstStyle/>
          <a:p>
            <a:r>
              <a:rPr lang="en-US" sz="2400" b="1" u="sng" dirty="0">
                <a:solidFill>
                  <a:schemeClr val="accent1">
                    <a:lumMod val="60000"/>
                    <a:lumOff val="40000"/>
                  </a:schemeClr>
                </a:solidFill>
                <a:latin typeface="Amasis MT Pro Black" panose="02040A04050005020304" pitchFamily="18" charset="0"/>
              </a:rPr>
              <a:t>Background of the dataset:</a:t>
            </a:r>
          </a:p>
        </p:txBody>
      </p:sp>
      <p:sp>
        <p:nvSpPr>
          <p:cNvPr id="7" name="TextBox 6">
            <a:extLst>
              <a:ext uri="{FF2B5EF4-FFF2-40B4-BE49-F238E27FC236}">
                <a16:creationId xmlns:a16="http://schemas.microsoft.com/office/drawing/2014/main" id="{F784514E-88B6-576C-6DAD-28B2F2073B75}"/>
              </a:ext>
            </a:extLst>
          </p:cNvPr>
          <p:cNvSpPr txBox="1"/>
          <p:nvPr/>
        </p:nvSpPr>
        <p:spPr>
          <a:xfrm>
            <a:off x="250721" y="1471930"/>
            <a:ext cx="403123" cy="790875"/>
          </a:xfrm>
          <a:prstGeom prst="rect">
            <a:avLst/>
          </a:prstGeom>
          <a:noFill/>
        </p:spPr>
        <p:txBody>
          <a:bodyPr wrap="square" rtlCol="0">
            <a:spAutoFit/>
          </a:bodyPr>
          <a:lstStyle/>
          <a:p>
            <a:r>
              <a:rPr lang="en-US" sz="4400" b="1" dirty="0"/>
              <a:t>.</a:t>
            </a:r>
          </a:p>
        </p:txBody>
      </p:sp>
      <p:sp>
        <p:nvSpPr>
          <p:cNvPr id="8" name="TextBox 7">
            <a:extLst>
              <a:ext uri="{FF2B5EF4-FFF2-40B4-BE49-F238E27FC236}">
                <a16:creationId xmlns:a16="http://schemas.microsoft.com/office/drawing/2014/main" id="{D9144E53-DD3C-9818-F6B5-E4A21136BA93}"/>
              </a:ext>
            </a:extLst>
          </p:cNvPr>
          <p:cNvSpPr txBox="1"/>
          <p:nvPr/>
        </p:nvSpPr>
        <p:spPr>
          <a:xfrm>
            <a:off x="363792" y="2927556"/>
            <a:ext cx="403123" cy="790875"/>
          </a:xfrm>
          <a:prstGeom prst="rect">
            <a:avLst/>
          </a:prstGeom>
          <a:noFill/>
        </p:spPr>
        <p:txBody>
          <a:bodyPr wrap="square" rtlCol="0">
            <a:spAutoFit/>
          </a:bodyPr>
          <a:lstStyle/>
          <a:p>
            <a:r>
              <a:rPr lang="en-US" sz="4400" b="1" dirty="0"/>
              <a:t>.</a:t>
            </a:r>
          </a:p>
        </p:txBody>
      </p:sp>
      <p:sp>
        <p:nvSpPr>
          <p:cNvPr id="9" name="TextBox 8">
            <a:extLst>
              <a:ext uri="{FF2B5EF4-FFF2-40B4-BE49-F238E27FC236}">
                <a16:creationId xmlns:a16="http://schemas.microsoft.com/office/drawing/2014/main" id="{F38B2557-28D4-3471-936E-030B30FB570E}"/>
              </a:ext>
            </a:extLst>
          </p:cNvPr>
          <p:cNvSpPr txBox="1"/>
          <p:nvPr/>
        </p:nvSpPr>
        <p:spPr>
          <a:xfrm>
            <a:off x="565353" y="2848400"/>
            <a:ext cx="4468764" cy="461665"/>
          </a:xfrm>
          <a:prstGeom prst="rect">
            <a:avLst/>
          </a:prstGeom>
          <a:noFill/>
          <a:ln>
            <a:noFill/>
          </a:ln>
        </p:spPr>
        <p:txBody>
          <a:bodyPr wrap="square" rtlCol="0">
            <a:spAutoFit/>
          </a:bodyPr>
          <a:lstStyle/>
          <a:p>
            <a:r>
              <a:rPr lang="en-US" sz="2400" b="1" u="sng" dirty="0">
                <a:solidFill>
                  <a:schemeClr val="accent1">
                    <a:lumMod val="60000"/>
                    <a:lumOff val="40000"/>
                  </a:schemeClr>
                </a:solidFill>
                <a:latin typeface="Amasis MT Pro Black" panose="02040A04050005020304" pitchFamily="18" charset="0"/>
              </a:rPr>
              <a:t>Significance of the study:</a:t>
            </a:r>
          </a:p>
        </p:txBody>
      </p:sp>
      <p:sp>
        <p:nvSpPr>
          <p:cNvPr id="10" name="Rectangle 9">
            <a:extLst>
              <a:ext uri="{FF2B5EF4-FFF2-40B4-BE49-F238E27FC236}">
                <a16:creationId xmlns:a16="http://schemas.microsoft.com/office/drawing/2014/main" id="{83EE6BA3-7CA3-6E9F-CA44-7849AED69184}"/>
              </a:ext>
            </a:extLst>
          </p:cNvPr>
          <p:cNvSpPr/>
          <p:nvPr/>
        </p:nvSpPr>
        <p:spPr>
          <a:xfrm>
            <a:off x="565353" y="3208539"/>
            <a:ext cx="8711380" cy="108892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80B0EDFE-3F78-8485-DE91-24E8872C4076}"/>
              </a:ext>
            </a:extLst>
          </p:cNvPr>
          <p:cNvSpPr txBox="1"/>
          <p:nvPr/>
        </p:nvSpPr>
        <p:spPr>
          <a:xfrm>
            <a:off x="653844" y="1683052"/>
            <a:ext cx="10151808" cy="1200329"/>
          </a:xfrm>
          <a:prstGeom prst="rect">
            <a:avLst/>
          </a:prstGeom>
          <a:noFill/>
        </p:spPr>
        <p:txBody>
          <a:bodyPr wrap="square">
            <a:spAutoFit/>
          </a:bodyPr>
          <a:lstStyle/>
          <a:p>
            <a:r>
              <a:rPr lang="en-US" b="1" dirty="0">
                <a:latin typeface="Calibri" panose="020F0502020204030204" pitchFamily="34" charset="0"/>
                <a:ea typeface="Calibri" panose="020F0502020204030204" pitchFamily="34" charset="0"/>
                <a:cs typeface="Calibri" panose="020F0502020204030204" pitchFamily="34" charset="0"/>
              </a:rPr>
              <a:t>The dataset used in this project contains detailed information about movies and TV shows available on Netflix. It includes features such as title, type, director, cast, country, release year, rating, duration, and genre . The main objective is to analyze Netflix content to understand trends in movie and TV show production, popular genres, ratings, and release patterns over the years.</a:t>
            </a:r>
          </a:p>
        </p:txBody>
      </p:sp>
      <p:sp>
        <p:nvSpPr>
          <p:cNvPr id="13" name="TextBox 12">
            <a:extLst>
              <a:ext uri="{FF2B5EF4-FFF2-40B4-BE49-F238E27FC236}">
                <a16:creationId xmlns:a16="http://schemas.microsoft.com/office/drawing/2014/main" id="{66D6BE48-21A2-2386-FF0A-DDFCFC0DDA81}"/>
              </a:ext>
            </a:extLst>
          </p:cNvPr>
          <p:cNvSpPr txBox="1"/>
          <p:nvPr/>
        </p:nvSpPr>
        <p:spPr>
          <a:xfrm>
            <a:off x="766915" y="3289626"/>
            <a:ext cx="9517626" cy="1477328"/>
          </a:xfrm>
          <a:prstGeom prst="rect">
            <a:avLst/>
          </a:prstGeom>
          <a:noFill/>
        </p:spPr>
        <p:txBody>
          <a:bodyPr wrap="square">
            <a:spAutoFit/>
          </a:bodyPr>
          <a:lstStyle/>
          <a:p>
            <a:r>
              <a:rPr lang="en-US" b="1" dirty="0">
                <a:latin typeface="Calibri" panose="020F0502020204030204" pitchFamily="34" charset="0"/>
                <a:ea typeface="Calibri" panose="020F0502020204030204" pitchFamily="34" charset="0"/>
                <a:cs typeface="Calibri" panose="020F0502020204030204" pitchFamily="34" charset="0"/>
              </a:rPr>
              <a:t>This study helps to understand how Netflix’s content library has evolved over time and what type of content attracts more audiences . It provides insights into the distribution of movies and TV shows, their ratings, and duration patterns, which can help content creators, analysts, and marketers make data-driven decisions . Overall, it highlights Netflix’s global content diversity and changing entertainment trends.</a:t>
            </a:r>
          </a:p>
        </p:txBody>
      </p:sp>
    </p:spTree>
    <p:extLst>
      <p:ext uri="{BB962C8B-B14F-4D97-AF65-F5344CB8AC3E}">
        <p14:creationId xmlns:p14="http://schemas.microsoft.com/office/powerpoint/2010/main" val="13356400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7DA3B2A-69D7-1641-F9B5-2E272E6B79FF}"/>
              </a:ext>
            </a:extLst>
          </p:cNvPr>
          <p:cNvSpPr txBox="1"/>
          <p:nvPr/>
        </p:nvSpPr>
        <p:spPr>
          <a:xfrm>
            <a:off x="2753033" y="130417"/>
            <a:ext cx="5604386" cy="646331"/>
          </a:xfrm>
          <a:prstGeom prst="rect">
            <a:avLst/>
          </a:prstGeom>
          <a:noFill/>
          <a:ln>
            <a:noFill/>
          </a:ln>
        </p:spPr>
        <p:txBody>
          <a:bodyPr wrap="square" rtlCol="0">
            <a:spAutoFit/>
          </a:bodyPr>
          <a:lstStyle/>
          <a:p>
            <a:r>
              <a:rPr lang="en-US" sz="3600" b="1" dirty="0">
                <a:solidFill>
                  <a:schemeClr val="tx2">
                    <a:lumMod val="75000"/>
                  </a:schemeClr>
                </a:solidFill>
                <a:latin typeface="Amasis MT Pro Black" panose="02040A04050005020304" pitchFamily="18" charset="0"/>
              </a:rPr>
              <a:t>Problems statement</a:t>
            </a:r>
          </a:p>
        </p:txBody>
      </p:sp>
      <p:sp>
        <p:nvSpPr>
          <p:cNvPr id="3" name="TextBox 2">
            <a:extLst>
              <a:ext uri="{FF2B5EF4-FFF2-40B4-BE49-F238E27FC236}">
                <a16:creationId xmlns:a16="http://schemas.microsoft.com/office/drawing/2014/main" id="{E6F7329F-8EE8-9ABF-3AD1-3C913A1B71A6}"/>
              </a:ext>
            </a:extLst>
          </p:cNvPr>
          <p:cNvSpPr txBox="1"/>
          <p:nvPr/>
        </p:nvSpPr>
        <p:spPr>
          <a:xfrm>
            <a:off x="339211" y="927451"/>
            <a:ext cx="403123" cy="790875"/>
          </a:xfrm>
          <a:prstGeom prst="rect">
            <a:avLst/>
          </a:prstGeom>
          <a:noFill/>
        </p:spPr>
        <p:txBody>
          <a:bodyPr wrap="square" rtlCol="0">
            <a:spAutoFit/>
          </a:bodyPr>
          <a:lstStyle/>
          <a:p>
            <a:r>
              <a:rPr lang="en-US" sz="4400" b="1" dirty="0"/>
              <a:t>.</a:t>
            </a:r>
          </a:p>
        </p:txBody>
      </p:sp>
      <p:sp>
        <p:nvSpPr>
          <p:cNvPr id="4" name="Rectangle 3">
            <a:extLst>
              <a:ext uri="{FF2B5EF4-FFF2-40B4-BE49-F238E27FC236}">
                <a16:creationId xmlns:a16="http://schemas.microsoft.com/office/drawing/2014/main" id="{F0196401-C1D1-E007-A109-3E5A6D5677E5}"/>
              </a:ext>
            </a:extLst>
          </p:cNvPr>
          <p:cNvSpPr/>
          <p:nvPr/>
        </p:nvSpPr>
        <p:spPr>
          <a:xfrm>
            <a:off x="540772" y="936210"/>
            <a:ext cx="8711380" cy="108892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D2D9A5EC-236F-D8CD-8EF8-0A463872F10C}"/>
              </a:ext>
            </a:extLst>
          </p:cNvPr>
          <p:cNvSpPr txBox="1"/>
          <p:nvPr/>
        </p:nvSpPr>
        <p:spPr>
          <a:xfrm>
            <a:off x="339211" y="1709567"/>
            <a:ext cx="403123" cy="790875"/>
          </a:xfrm>
          <a:prstGeom prst="rect">
            <a:avLst/>
          </a:prstGeom>
          <a:noFill/>
        </p:spPr>
        <p:txBody>
          <a:bodyPr wrap="square" rtlCol="0">
            <a:spAutoFit/>
          </a:bodyPr>
          <a:lstStyle/>
          <a:p>
            <a:r>
              <a:rPr lang="en-US" sz="4400" b="1" dirty="0"/>
              <a:t>.</a:t>
            </a:r>
          </a:p>
        </p:txBody>
      </p:sp>
      <p:sp>
        <p:nvSpPr>
          <p:cNvPr id="6" name="Rectangle 5">
            <a:extLst>
              <a:ext uri="{FF2B5EF4-FFF2-40B4-BE49-F238E27FC236}">
                <a16:creationId xmlns:a16="http://schemas.microsoft.com/office/drawing/2014/main" id="{E1ED93A4-4319-14DA-B3D4-0749C1D8AF44}"/>
              </a:ext>
            </a:extLst>
          </p:cNvPr>
          <p:cNvSpPr/>
          <p:nvPr/>
        </p:nvSpPr>
        <p:spPr>
          <a:xfrm>
            <a:off x="39327" y="1902525"/>
            <a:ext cx="7865804" cy="72052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2F604AEC-E854-8A4D-B84C-7D35435126F7}"/>
              </a:ext>
            </a:extLst>
          </p:cNvPr>
          <p:cNvSpPr txBox="1"/>
          <p:nvPr/>
        </p:nvSpPr>
        <p:spPr>
          <a:xfrm>
            <a:off x="339211" y="2500442"/>
            <a:ext cx="403123" cy="790875"/>
          </a:xfrm>
          <a:prstGeom prst="rect">
            <a:avLst/>
          </a:prstGeom>
          <a:noFill/>
        </p:spPr>
        <p:txBody>
          <a:bodyPr wrap="square" rtlCol="0">
            <a:spAutoFit/>
          </a:bodyPr>
          <a:lstStyle/>
          <a:p>
            <a:r>
              <a:rPr lang="en-US" sz="4400" b="1" dirty="0"/>
              <a:t>.</a:t>
            </a:r>
          </a:p>
        </p:txBody>
      </p:sp>
      <p:sp>
        <p:nvSpPr>
          <p:cNvPr id="8" name="Rectangle 7">
            <a:extLst>
              <a:ext uri="{FF2B5EF4-FFF2-40B4-BE49-F238E27FC236}">
                <a16:creationId xmlns:a16="http://schemas.microsoft.com/office/drawing/2014/main" id="{AD49F83E-0C9C-69C3-1F04-7E9EA756ADA7}"/>
              </a:ext>
            </a:extLst>
          </p:cNvPr>
          <p:cNvSpPr/>
          <p:nvPr/>
        </p:nvSpPr>
        <p:spPr>
          <a:xfrm>
            <a:off x="339211" y="2685122"/>
            <a:ext cx="5968176" cy="72052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9" name="TextBox 8">
            <a:extLst>
              <a:ext uri="{FF2B5EF4-FFF2-40B4-BE49-F238E27FC236}">
                <a16:creationId xmlns:a16="http://schemas.microsoft.com/office/drawing/2014/main" id="{A70FE33D-9609-77C8-CB5C-7A85A67DE146}"/>
              </a:ext>
            </a:extLst>
          </p:cNvPr>
          <p:cNvSpPr txBox="1"/>
          <p:nvPr/>
        </p:nvSpPr>
        <p:spPr>
          <a:xfrm>
            <a:off x="339211" y="3278869"/>
            <a:ext cx="403123" cy="790875"/>
          </a:xfrm>
          <a:prstGeom prst="rect">
            <a:avLst/>
          </a:prstGeom>
          <a:noFill/>
        </p:spPr>
        <p:txBody>
          <a:bodyPr wrap="square" rtlCol="0">
            <a:spAutoFit/>
          </a:bodyPr>
          <a:lstStyle/>
          <a:p>
            <a:r>
              <a:rPr lang="en-US" sz="4400" b="1" dirty="0"/>
              <a:t>.</a:t>
            </a:r>
          </a:p>
        </p:txBody>
      </p:sp>
      <p:sp>
        <p:nvSpPr>
          <p:cNvPr id="10" name="Rectangle 9">
            <a:extLst>
              <a:ext uri="{FF2B5EF4-FFF2-40B4-BE49-F238E27FC236}">
                <a16:creationId xmlns:a16="http://schemas.microsoft.com/office/drawing/2014/main" id="{30353424-89F5-F27D-6FFC-E9294CC949CF}"/>
              </a:ext>
            </a:extLst>
          </p:cNvPr>
          <p:cNvSpPr/>
          <p:nvPr/>
        </p:nvSpPr>
        <p:spPr>
          <a:xfrm>
            <a:off x="447366" y="3482471"/>
            <a:ext cx="6563034" cy="72052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9E0C167E-8A55-DFFE-C960-A3CE0CB7708D}"/>
              </a:ext>
            </a:extLst>
          </p:cNvPr>
          <p:cNvSpPr txBox="1"/>
          <p:nvPr/>
        </p:nvSpPr>
        <p:spPr>
          <a:xfrm>
            <a:off x="339211" y="4022744"/>
            <a:ext cx="403123" cy="790875"/>
          </a:xfrm>
          <a:prstGeom prst="rect">
            <a:avLst/>
          </a:prstGeom>
          <a:noFill/>
        </p:spPr>
        <p:txBody>
          <a:bodyPr wrap="square" rtlCol="0">
            <a:spAutoFit/>
          </a:bodyPr>
          <a:lstStyle/>
          <a:p>
            <a:r>
              <a:rPr lang="en-US" sz="4400" b="1" dirty="0"/>
              <a:t>.</a:t>
            </a:r>
          </a:p>
        </p:txBody>
      </p:sp>
      <p:sp>
        <p:nvSpPr>
          <p:cNvPr id="12" name="Rectangle 11">
            <a:extLst>
              <a:ext uri="{FF2B5EF4-FFF2-40B4-BE49-F238E27FC236}">
                <a16:creationId xmlns:a16="http://schemas.microsoft.com/office/drawing/2014/main" id="{66F253B8-1C15-23AF-1979-00EC9F4CD5AD}"/>
              </a:ext>
            </a:extLst>
          </p:cNvPr>
          <p:cNvSpPr/>
          <p:nvPr/>
        </p:nvSpPr>
        <p:spPr>
          <a:xfrm>
            <a:off x="-282681" y="4202996"/>
            <a:ext cx="7865804" cy="72052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14" name="TextBox 13">
            <a:extLst>
              <a:ext uri="{FF2B5EF4-FFF2-40B4-BE49-F238E27FC236}">
                <a16:creationId xmlns:a16="http://schemas.microsoft.com/office/drawing/2014/main" id="{E6F00544-8288-8F7D-2A51-44153D546E44}"/>
              </a:ext>
            </a:extLst>
          </p:cNvPr>
          <p:cNvSpPr txBox="1"/>
          <p:nvPr/>
        </p:nvSpPr>
        <p:spPr>
          <a:xfrm>
            <a:off x="742334" y="1291902"/>
            <a:ext cx="6238566" cy="400110"/>
          </a:xfrm>
          <a:prstGeom prst="rect">
            <a:avLst/>
          </a:prstGeom>
          <a:noFill/>
        </p:spPr>
        <p:txBody>
          <a:bodyPr wrap="square">
            <a:spAutoFit/>
          </a:bodyPr>
          <a:lstStyle/>
          <a:p>
            <a:r>
              <a:rPr lang="en-US" sz="2000" b="1" dirty="0">
                <a:latin typeface="Calibri" panose="020F0502020204030204" pitchFamily="34" charset="0"/>
                <a:ea typeface="Calibri" panose="020F0502020204030204" pitchFamily="34" charset="0"/>
                <a:cs typeface="Calibri" panose="020F0502020204030204" pitchFamily="34" charset="0"/>
              </a:rPr>
              <a:t>Shows the percentage of Movies vs TV Shows.</a:t>
            </a:r>
          </a:p>
        </p:txBody>
      </p:sp>
      <p:sp>
        <p:nvSpPr>
          <p:cNvPr id="16" name="TextBox 15">
            <a:extLst>
              <a:ext uri="{FF2B5EF4-FFF2-40B4-BE49-F238E27FC236}">
                <a16:creationId xmlns:a16="http://schemas.microsoft.com/office/drawing/2014/main" id="{8756386F-A0D6-0A59-F131-2B0DFE1E2DCC}"/>
              </a:ext>
            </a:extLst>
          </p:cNvPr>
          <p:cNvSpPr txBox="1"/>
          <p:nvPr/>
        </p:nvSpPr>
        <p:spPr>
          <a:xfrm>
            <a:off x="742334" y="2097439"/>
            <a:ext cx="6238566" cy="400110"/>
          </a:xfrm>
          <a:prstGeom prst="rect">
            <a:avLst/>
          </a:prstGeom>
          <a:noFill/>
        </p:spPr>
        <p:txBody>
          <a:bodyPr wrap="square">
            <a:spAutoFit/>
          </a:bodyPr>
          <a:lstStyle/>
          <a:p>
            <a:r>
              <a:rPr lang="en-US" sz="2000" b="1" dirty="0">
                <a:latin typeface="Calibri" panose="020F0502020204030204" pitchFamily="34" charset="0"/>
                <a:ea typeface="Calibri" panose="020F0502020204030204" pitchFamily="34" charset="0"/>
                <a:cs typeface="Calibri" panose="020F0502020204030204" pitchFamily="34" charset="0"/>
              </a:rPr>
              <a:t>Displays the most common genres on Netflix</a:t>
            </a:r>
            <a:r>
              <a:rPr lang="en-US" sz="2000" dirty="0"/>
              <a:t>.</a:t>
            </a:r>
          </a:p>
        </p:txBody>
      </p:sp>
      <p:sp>
        <p:nvSpPr>
          <p:cNvPr id="18" name="TextBox 17">
            <a:extLst>
              <a:ext uri="{FF2B5EF4-FFF2-40B4-BE49-F238E27FC236}">
                <a16:creationId xmlns:a16="http://schemas.microsoft.com/office/drawing/2014/main" id="{F8BB9B1D-42C5-D51E-2EDF-01146A44565B}"/>
              </a:ext>
            </a:extLst>
          </p:cNvPr>
          <p:cNvSpPr txBox="1"/>
          <p:nvPr/>
        </p:nvSpPr>
        <p:spPr>
          <a:xfrm>
            <a:off x="742334" y="2842911"/>
            <a:ext cx="6238566" cy="400110"/>
          </a:xfrm>
          <a:prstGeom prst="rect">
            <a:avLst/>
          </a:prstGeom>
          <a:noFill/>
        </p:spPr>
        <p:txBody>
          <a:bodyPr wrap="square">
            <a:spAutoFit/>
          </a:bodyPr>
          <a:lstStyle/>
          <a:p>
            <a:r>
              <a:rPr lang="en-US" sz="2000" b="1" dirty="0">
                <a:latin typeface="Calibri" panose="020F0502020204030204" pitchFamily="34" charset="0"/>
                <a:ea typeface="Calibri" panose="020F0502020204030204" pitchFamily="34" charset="0"/>
                <a:cs typeface="Calibri" panose="020F0502020204030204" pitchFamily="34" charset="0"/>
              </a:rPr>
              <a:t>Compares average duration across content ratings.</a:t>
            </a:r>
          </a:p>
        </p:txBody>
      </p:sp>
      <p:sp>
        <p:nvSpPr>
          <p:cNvPr id="20" name="TextBox 19">
            <a:extLst>
              <a:ext uri="{FF2B5EF4-FFF2-40B4-BE49-F238E27FC236}">
                <a16:creationId xmlns:a16="http://schemas.microsoft.com/office/drawing/2014/main" id="{0E2E521E-21D4-D268-AF9D-0654D53948FB}"/>
              </a:ext>
            </a:extLst>
          </p:cNvPr>
          <p:cNvSpPr txBox="1"/>
          <p:nvPr/>
        </p:nvSpPr>
        <p:spPr>
          <a:xfrm>
            <a:off x="742334" y="3640260"/>
            <a:ext cx="6653980" cy="400110"/>
          </a:xfrm>
          <a:prstGeom prst="rect">
            <a:avLst/>
          </a:prstGeom>
          <a:noFill/>
        </p:spPr>
        <p:txBody>
          <a:bodyPr wrap="square">
            <a:spAutoFit/>
          </a:bodyPr>
          <a:lstStyle/>
          <a:p>
            <a:r>
              <a:rPr lang="en-US" sz="2000" b="1" dirty="0">
                <a:latin typeface="Calibri" panose="020F0502020204030204" pitchFamily="34" charset="0"/>
                <a:ea typeface="Calibri" panose="020F0502020204030204" pitchFamily="34" charset="0"/>
                <a:cs typeface="Calibri" panose="020F0502020204030204" pitchFamily="34" charset="0"/>
              </a:rPr>
              <a:t>Shows how many titles were released in each year range.</a:t>
            </a:r>
          </a:p>
        </p:txBody>
      </p:sp>
      <p:sp>
        <p:nvSpPr>
          <p:cNvPr id="22" name="TextBox 21">
            <a:extLst>
              <a:ext uri="{FF2B5EF4-FFF2-40B4-BE49-F238E27FC236}">
                <a16:creationId xmlns:a16="http://schemas.microsoft.com/office/drawing/2014/main" id="{7D121BDB-F010-3EE5-3B5C-9939E767FBF5}"/>
              </a:ext>
            </a:extLst>
          </p:cNvPr>
          <p:cNvSpPr txBox="1"/>
          <p:nvPr/>
        </p:nvSpPr>
        <p:spPr>
          <a:xfrm>
            <a:off x="852945" y="4490453"/>
            <a:ext cx="7710951" cy="400110"/>
          </a:xfrm>
          <a:prstGeom prst="rect">
            <a:avLst/>
          </a:prstGeom>
          <a:noFill/>
        </p:spPr>
        <p:txBody>
          <a:bodyPr wrap="square">
            <a:spAutoFit/>
          </a:bodyPr>
          <a:lstStyle/>
          <a:p>
            <a:r>
              <a:rPr lang="en-US" sz="2000" b="1" dirty="0">
                <a:latin typeface="Calibri" panose="020F0502020204030204" pitchFamily="34" charset="0"/>
                <a:ea typeface="Calibri" panose="020F0502020204030204" pitchFamily="34" charset="0"/>
                <a:cs typeface="Calibri" panose="020F0502020204030204" pitchFamily="34" charset="0"/>
              </a:rPr>
              <a:t>Represents the percentage share of different content ratings.</a:t>
            </a:r>
          </a:p>
        </p:txBody>
      </p:sp>
    </p:spTree>
    <p:extLst>
      <p:ext uri="{BB962C8B-B14F-4D97-AF65-F5344CB8AC3E}">
        <p14:creationId xmlns:p14="http://schemas.microsoft.com/office/powerpoint/2010/main" val="5033509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8027731-5E35-6269-53CB-755C3B9458D5}"/>
              </a:ext>
            </a:extLst>
          </p:cNvPr>
          <p:cNvSpPr txBox="1"/>
          <p:nvPr/>
        </p:nvSpPr>
        <p:spPr>
          <a:xfrm>
            <a:off x="3504869" y="0"/>
            <a:ext cx="5604386" cy="646331"/>
          </a:xfrm>
          <a:prstGeom prst="rect">
            <a:avLst/>
          </a:prstGeom>
          <a:noFill/>
          <a:ln>
            <a:noFill/>
          </a:ln>
        </p:spPr>
        <p:txBody>
          <a:bodyPr wrap="square" rtlCol="0">
            <a:spAutoFit/>
          </a:bodyPr>
          <a:lstStyle/>
          <a:p>
            <a:r>
              <a:rPr lang="en-US" sz="3600" b="1" dirty="0">
                <a:solidFill>
                  <a:schemeClr val="accent4"/>
                </a:solidFill>
                <a:latin typeface="Amasis MT Pro Black" panose="02040A04050005020304" pitchFamily="18" charset="0"/>
              </a:rPr>
              <a:t>Dataset Description</a:t>
            </a:r>
          </a:p>
        </p:txBody>
      </p:sp>
      <p:sp>
        <p:nvSpPr>
          <p:cNvPr id="9" name="Rectangle 8">
            <a:extLst>
              <a:ext uri="{FF2B5EF4-FFF2-40B4-BE49-F238E27FC236}">
                <a16:creationId xmlns:a16="http://schemas.microsoft.com/office/drawing/2014/main" id="{6C7E9717-BA53-442F-DB68-296CC64EFCF8}"/>
              </a:ext>
            </a:extLst>
          </p:cNvPr>
          <p:cNvSpPr/>
          <p:nvPr/>
        </p:nvSpPr>
        <p:spPr>
          <a:xfrm>
            <a:off x="-428033" y="646331"/>
            <a:ext cx="7865804" cy="72052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850A7F5E-6D06-C0E3-E16F-7A7BEBA0A867}"/>
              </a:ext>
            </a:extLst>
          </p:cNvPr>
          <p:cNvSpPr txBox="1"/>
          <p:nvPr/>
        </p:nvSpPr>
        <p:spPr>
          <a:xfrm>
            <a:off x="1219200" y="1292662"/>
            <a:ext cx="10137058" cy="1569660"/>
          </a:xfrm>
          <a:prstGeom prst="rect">
            <a:avLst/>
          </a:prstGeom>
          <a:noFill/>
        </p:spPr>
        <p:txBody>
          <a:bodyPr wrap="square">
            <a:spAutoFit/>
          </a:bodyPr>
          <a:lstStyle/>
          <a:p>
            <a:r>
              <a:rPr lang="en-US" sz="2400" b="1" dirty="0">
                <a:latin typeface="Calibri" panose="020F0502020204030204" pitchFamily="34" charset="0"/>
                <a:ea typeface="Calibri" panose="020F0502020204030204" pitchFamily="34" charset="0"/>
                <a:cs typeface="Calibri" panose="020F0502020204030204" pitchFamily="34" charset="0"/>
              </a:rPr>
              <a:t>This dataset contains information about movies and TV shows available on Netflix. It includes details such as title, type, country, release year, date added, rating, duration, and genre. The data was cleaned by correcting missing values, merging columns, and standardizing text formats for accurate analysis.</a:t>
            </a:r>
          </a:p>
        </p:txBody>
      </p:sp>
      <p:pic>
        <p:nvPicPr>
          <p:cNvPr id="6" name="Picture 5">
            <a:extLst>
              <a:ext uri="{FF2B5EF4-FFF2-40B4-BE49-F238E27FC236}">
                <a16:creationId xmlns:a16="http://schemas.microsoft.com/office/drawing/2014/main" id="{BCEB79B0-1582-5B7B-C5B9-1EE41FB91D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9098" y="3626641"/>
            <a:ext cx="11127160" cy="2361204"/>
          </a:xfrm>
          <a:prstGeom prst="rect">
            <a:avLst/>
          </a:prstGeom>
        </p:spPr>
      </p:pic>
    </p:spTree>
    <p:extLst>
      <p:ext uri="{BB962C8B-B14F-4D97-AF65-F5344CB8AC3E}">
        <p14:creationId xmlns:p14="http://schemas.microsoft.com/office/powerpoint/2010/main" val="375250324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E729AC3-0206-1138-65EA-7B999F55B593}"/>
              </a:ext>
            </a:extLst>
          </p:cNvPr>
          <p:cNvSpPr txBox="1"/>
          <p:nvPr/>
        </p:nvSpPr>
        <p:spPr>
          <a:xfrm>
            <a:off x="2344666" y="-15995"/>
            <a:ext cx="7094302" cy="646331"/>
          </a:xfrm>
          <a:prstGeom prst="rect">
            <a:avLst/>
          </a:prstGeom>
          <a:noFill/>
          <a:ln>
            <a:noFill/>
          </a:ln>
        </p:spPr>
        <p:txBody>
          <a:bodyPr wrap="square" rtlCol="0">
            <a:spAutoFit/>
          </a:bodyPr>
          <a:lstStyle/>
          <a:p>
            <a:r>
              <a:rPr lang="en-US" sz="3600" b="1" dirty="0">
                <a:solidFill>
                  <a:schemeClr val="accent2"/>
                </a:solidFill>
                <a:latin typeface="Amasis MT Pro Black" panose="02040A04050005020304" pitchFamily="18" charset="0"/>
              </a:rPr>
              <a:t>Average Duration by Rating</a:t>
            </a:r>
          </a:p>
        </p:txBody>
      </p:sp>
      <p:sp>
        <p:nvSpPr>
          <p:cNvPr id="3" name="Rectangle 2">
            <a:extLst>
              <a:ext uri="{FF2B5EF4-FFF2-40B4-BE49-F238E27FC236}">
                <a16:creationId xmlns:a16="http://schemas.microsoft.com/office/drawing/2014/main" id="{53789E50-1A70-6B28-A9C9-CC20F297ABE2}"/>
              </a:ext>
            </a:extLst>
          </p:cNvPr>
          <p:cNvSpPr/>
          <p:nvPr/>
        </p:nvSpPr>
        <p:spPr>
          <a:xfrm>
            <a:off x="587313" y="1055180"/>
            <a:ext cx="9648068" cy="108892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q"/>
            </a:pPr>
            <a:r>
              <a:rPr lang="en-US" sz="2400" b="1" dirty="0">
                <a:solidFill>
                  <a:schemeClr val="tx1"/>
                </a:solidFill>
                <a:latin typeface="Calibri" panose="020F0502020204030204" pitchFamily="34" charset="0"/>
                <a:ea typeface="Calibri" panose="020F0502020204030204" pitchFamily="34" charset="0"/>
                <a:cs typeface="Calibri" panose="020F0502020204030204" pitchFamily="34" charset="0"/>
              </a:rPr>
              <a:t>Shows how the average duration changes with different content ratings.</a:t>
            </a:r>
          </a:p>
        </p:txBody>
      </p:sp>
      <p:sp>
        <p:nvSpPr>
          <p:cNvPr id="4" name="Rectangle 3">
            <a:extLst>
              <a:ext uri="{FF2B5EF4-FFF2-40B4-BE49-F238E27FC236}">
                <a16:creationId xmlns:a16="http://schemas.microsoft.com/office/drawing/2014/main" id="{EC00413B-E49F-526B-E60B-FB694FD4D0D5}"/>
              </a:ext>
            </a:extLst>
          </p:cNvPr>
          <p:cNvSpPr/>
          <p:nvPr/>
        </p:nvSpPr>
        <p:spPr>
          <a:xfrm>
            <a:off x="0" y="1782427"/>
            <a:ext cx="8711380" cy="108892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q"/>
            </a:pPr>
            <a:endParaRPr lang="en-US" sz="2400" b="1"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
        <p:nvSpPr>
          <p:cNvPr id="5" name="Rectangle 4">
            <a:extLst>
              <a:ext uri="{FF2B5EF4-FFF2-40B4-BE49-F238E27FC236}">
                <a16:creationId xmlns:a16="http://schemas.microsoft.com/office/drawing/2014/main" id="{ADDEA03C-AF2E-DA39-76ED-C621DA350AB0}"/>
              </a:ext>
            </a:extLst>
          </p:cNvPr>
          <p:cNvSpPr/>
          <p:nvPr/>
        </p:nvSpPr>
        <p:spPr>
          <a:xfrm>
            <a:off x="357890" y="2871348"/>
            <a:ext cx="10919709" cy="108892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q"/>
            </a:pPr>
            <a:r>
              <a:rPr lang="en-US" sz="2400" b="1" dirty="0">
                <a:solidFill>
                  <a:schemeClr val="tx1"/>
                </a:solidFill>
                <a:latin typeface="Calibri" panose="020F0502020204030204" pitchFamily="34" charset="0"/>
                <a:ea typeface="Calibri" panose="020F0502020204030204" pitchFamily="34" charset="0"/>
                <a:cs typeface="Calibri" panose="020F0502020204030204" pitchFamily="34" charset="0"/>
              </a:rPr>
              <a:t>Useful to understand audience preference based on content length and rating type.</a:t>
            </a:r>
          </a:p>
        </p:txBody>
      </p:sp>
      <p:sp>
        <p:nvSpPr>
          <p:cNvPr id="7" name="TextBox 6">
            <a:extLst>
              <a:ext uri="{FF2B5EF4-FFF2-40B4-BE49-F238E27FC236}">
                <a16:creationId xmlns:a16="http://schemas.microsoft.com/office/drawing/2014/main" id="{CA8D23F7-8C14-800C-72D8-1D554E79894E}"/>
              </a:ext>
            </a:extLst>
          </p:cNvPr>
          <p:cNvSpPr txBox="1"/>
          <p:nvPr/>
        </p:nvSpPr>
        <p:spPr>
          <a:xfrm>
            <a:off x="668595" y="2096055"/>
            <a:ext cx="11208774" cy="461665"/>
          </a:xfrm>
          <a:prstGeom prst="rect">
            <a:avLst/>
          </a:prstGeom>
          <a:noFill/>
        </p:spPr>
        <p:txBody>
          <a:bodyPr wrap="square">
            <a:spAutoFit/>
          </a:bodyPr>
          <a:lstStyle/>
          <a:p>
            <a:pPr marL="342900" indent="-342900">
              <a:buFont typeface="Wingdings" panose="05000000000000000000" pitchFamily="2" charset="2"/>
              <a:buChar char="q"/>
            </a:pPr>
            <a:r>
              <a:rPr lang="en-US" sz="2400" b="1" dirty="0">
                <a:latin typeface="Calibri" panose="020F0502020204030204" pitchFamily="34" charset="0"/>
                <a:ea typeface="Calibri" panose="020F0502020204030204" pitchFamily="34" charset="0"/>
                <a:cs typeface="Calibri" panose="020F0502020204030204" pitchFamily="34" charset="0"/>
              </a:rPr>
              <a:t>Helps identify which ratings (like PG, TV-MA, etc.) have longer or shorter shows.</a:t>
            </a:r>
          </a:p>
        </p:txBody>
      </p:sp>
      <p:graphicFrame>
        <p:nvGraphicFramePr>
          <p:cNvPr id="11" name="Chart 10">
            <a:extLst>
              <a:ext uri="{FF2B5EF4-FFF2-40B4-BE49-F238E27FC236}">
                <a16:creationId xmlns:a16="http://schemas.microsoft.com/office/drawing/2014/main" id="{BCBB4B6A-839F-4CA0-B176-46064D0DB757}"/>
              </a:ext>
            </a:extLst>
          </p:cNvPr>
          <p:cNvGraphicFramePr>
            <a:graphicFrameLocks/>
          </p:cNvGraphicFramePr>
          <p:nvPr>
            <p:extLst>
              <p:ext uri="{D42A27DB-BD31-4B8C-83A1-F6EECF244321}">
                <p14:modId xmlns:p14="http://schemas.microsoft.com/office/powerpoint/2010/main" val="1998727160"/>
              </p:ext>
            </p:extLst>
          </p:nvPr>
        </p:nvGraphicFramePr>
        <p:xfrm>
          <a:off x="2344667" y="3963628"/>
          <a:ext cx="8116856" cy="22487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13403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21CF5FB-3491-F182-0C81-7D4219E7259F}"/>
              </a:ext>
            </a:extLst>
          </p:cNvPr>
          <p:cNvSpPr txBox="1"/>
          <p:nvPr/>
        </p:nvSpPr>
        <p:spPr>
          <a:xfrm>
            <a:off x="2714178" y="0"/>
            <a:ext cx="10841047" cy="646331"/>
          </a:xfrm>
          <a:prstGeom prst="rect">
            <a:avLst/>
          </a:prstGeom>
          <a:noFill/>
          <a:ln>
            <a:noFill/>
          </a:ln>
        </p:spPr>
        <p:txBody>
          <a:bodyPr wrap="square" rtlCol="0">
            <a:spAutoFit/>
          </a:bodyPr>
          <a:lstStyle/>
          <a:p>
            <a:r>
              <a:rPr lang="en-US" sz="3600" b="1" dirty="0">
                <a:solidFill>
                  <a:schemeClr val="accent1">
                    <a:lumMod val="75000"/>
                  </a:schemeClr>
                </a:solidFill>
                <a:latin typeface="Amasis MT Pro Black" panose="02040A04050005020304" pitchFamily="18" charset="0"/>
              </a:rPr>
              <a:t>Content Type Breakdown</a:t>
            </a:r>
          </a:p>
        </p:txBody>
      </p:sp>
      <p:sp>
        <p:nvSpPr>
          <p:cNvPr id="3" name="Rectangle 2">
            <a:extLst>
              <a:ext uri="{FF2B5EF4-FFF2-40B4-BE49-F238E27FC236}">
                <a16:creationId xmlns:a16="http://schemas.microsoft.com/office/drawing/2014/main" id="{0D8EA68D-2B07-E3FD-7423-23B524670B1E}"/>
              </a:ext>
            </a:extLst>
          </p:cNvPr>
          <p:cNvSpPr/>
          <p:nvPr/>
        </p:nvSpPr>
        <p:spPr>
          <a:xfrm>
            <a:off x="894080" y="1038910"/>
            <a:ext cx="8711380" cy="108892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q"/>
            </a:pPr>
            <a:r>
              <a:rPr lang="en-US" sz="2400" b="1" dirty="0">
                <a:solidFill>
                  <a:schemeClr val="tx1"/>
                </a:solidFill>
                <a:latin typeface="Calibri" panose="020F0502020204030204" pitchFamily="34" charset="0"/>
                <a:ea typeface="Calibri" panose="020F0502020204030204" pitchFamily="34" charset="0"/>
                <a:cs typeface="Calibri" panose="020F0502020204030204" pitchFamily="34" charset="0"/>
              </a:rPr>
              <a:t>Shows the overall proportion of Movies and TV Shows on Netflix</a:t>
            </a:r>
            <a:r>
              <a:rPr lang="en-US" sz="2000" b="1" dirty="0">
                <a:solidFill>
                  <a:schemeClr val="tx1"/>
                </a:solidFill>
                <a:latin typeface="Calibri" panose="020F0502020204030204" pitchFamily="34" charset="0"/>
                <a:ea typeface="Calibri" panose="020F0502020204030204" pitchFamily="34" charset="0"/>
                <a:cs typeface="Calibri" panose="020F0502020204030204" pitchFamily="34" charset="0"/>
              </a:rPr>
              <a:t>.</a:t>
            </a:r>
          </a:p>
        </p:txBody>
      </p:sp>
      <p:sp>
        <p:nvSpPr>
          <p:cNvPr id="4" name="Rectangle 3">
            <a:extLst>
              <a:ext uri="{FF2B5EF4-FFF2-40B4-BE49-F238E27FC236}">
                <a16:creationId xmlns:a16="http://schemas.microsoft.com/office/drawing/2014/main" id="{789E4912-6033-2658-B752-883B8512471A}"/>
              </a:ext>
            </a:extLst>
          </p:cNvPr>
          <p:cNvSpPr/>
          <p:nvPr/>
        </p:nvSpPr>
        <p:spPr>
          <a:xfrm>
            <a:off x="-3669434" y="1936365"/>
            <a:ext cx="14234160" cy="64633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943350" lvl="8" indent="-285750" algn="ctr">
              <a:buFont typeface="Wingdings" panose="05000000000000000000" pitchFamily="2" charset="2"/>
              <a:buChar char="q"/>
            </a:pPr>
            <a:r>
              <a:rPr lang="en-US" sz="2400" b="1" dirty="0">
                <a:solidFill>
                  <a:schemeClr val="tx1"/>
                </a:solidFill>
                <a:latin typeface="Calibri" panose="020F0502020204030204" pitchFamily="34" charset="0"/>
                <a:ea typeface="Calibri" panose="020F0502020204030204" pitchFamily="34" charset="0"/>
                <a:cs typeface="Calibri" panose="020F0502020204030204" pitchFamily="34" charset="0"/>
              </a:rPr>
              <a:t>Helps understand which type of content dominates the platform.</a:t>
            </a:r>
          </a:p>
        </p:txBody>
      </p:sp>
      <p:sp>
        <p:nvSpPr>
          <p:cNvPr id="5" name="Rectangle 4">
            <a:extLst>
              <a:ext uri="{FF2B5EF4-FFF2-40B4-BE49-F238E27FC236}">
                <a16:creationId xmlns:a16="http://schemas.microsoft.com/office/drawing/2014/main" id="{F8EFBCD9-62CF-AF0E-6CD9-BB4B5D5DE5DF}"/>
              </a:ext>
            </a:extLst>
          </p:cNvPr>
          <p:cNvSpPr/>
          <p:nvPr/>
        </p:nvSpPr>
        <p:spPr>
          <a:xfrm>
            <a:off x="894080" y="2609016"/>
            <a:ext cx="10641651" cy="108892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q"/>
            </a:pPr>
            <a:r>
              <a:rPr lang="en-US" sz="2400" b="1" dirty="0">
                <a:solidFill>
                  <a:schemeClr val="tx1"/>
                </a:solidFill>
                <a:latin typeface="Calibri" panose="020F0502020204030204" pitchFamily="34" charset="0"/>
                <a:ea typeface="Calibri" panose="020F0502020204030204" pitchFamily="34" charset="0"/>
                <a:cs typeface="Calibri" panose="020F0502020204030204" pitchFamily="34" charset="0"/>
              </a:rPr>
              <a:t>Useful for comparing viewer interest and Netflix’s focus on each content type..</a:t>
            </a:r>
          </a:p>
        </p:txBody>
      </p:sp>
      <p:graphicFrame>
        <p:nvGraphicFramePr>
          <p:cNvPr id="8" name="Chart 7">
            <a:extLst>
              <a:ext uri="{FF2B5EF4-FFF2-40B4-BE49-F238E27FC236}">
                <a16:creationId xmlns:a16="http://schemas.microsoft.com/office/drawing/2014/main" id="{8809EEB7-DD51-4597-B5B8-5DE20CCEAEF7}"/>
              </a:ext>
            </a:extLst>
          </p:cNvPr>
          <p:cNvGraphicFramePr>
            <a:graphicFrameLocks/>
          </p:cNvGraphicFramePr>
          <p:nvPr>
            <p:extLst>
              <p:ext uri="{D42A27DB-BD31-4B8C-83A1-F6EECF244321}">
                <p14:modId xmlns:p14="http://schemas.microsoft.com/office/powerpoint/2010/main" val="3316295622"/>
              </p:ext>
            </p:extLst>
          </p:nvPr>
        </p:nvGraphicFramePr>
        <p:xfrm>
          <a:off x="2210636" y="3697939"/>
          <a:ext cx="6240027" cy="196168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12070736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2C355ED-C5C9-4C0D-C6CC-BC5BE6C76428}"/>
              </a:ext>
            </a:extLst>
          </p:cNvPr>
          <p:cNvSpPr txBox="1"/>
          <p:nvPr/>
        </p:nvSpPr>
        <p:spPr>
          <a:xfrm>
            <a:off x="3704139" y="15803"/>
            <a:ext cx="5334328" cy="646331"/>
          </a:xfrm>
          <a:prstGeom prst="rect">
            <a:avLst/>
          </a:prstGeom>
          <a:noFill/>
          <a:ln>
            <a:noFill/>
          </a:ln>
        </p:spPr>
        <p:txBody>
          <a:bodyPr wrap="square" rtlCol="0">
            <a:spAutoFit/>
          </a:bodyPr>
          <a:lstStyle/>
          <a:p>
            <a:r>
              <a:rPr lang="en-US" sz="3600" b="1" dirty="0">
                <a:solidFill>
                  <a:schemeClr val="accent6">
                    <a:lumMod val="75000"/>
                  </a:schemeClr>
                </a:solidFill>
                <a:latin typeface="Amasis MT Pro Black" panose="02040A04050005020304" pitchFamily="18" charset="0"/>
              </a:rPr>
              <a:t>Listed in Analysis</a:t>
            </a:r>
          </a:p>
        </p:txBody>
      </p:sp>
      <p:sp>
        <p:nvSpPr>
          <p:cNvPr id="3" name="Rectangle 2">
            <a:extLst>
              <a:ext uri="{FF2B5EF4-FFF2-40B4-BE49-F238E27FC236}">
                <a16:creationId xmlns:a16="http://schemas.microsoft.com/office/drawing/2014/main" id="{08FA7CF0-98A3-EB0C-9809-05C798A25413}"/>
              </a:ext>
            </a:extLst>
          </p:cNvPr>
          <p:cNvSpPr/>
          <p:nvPr/>
        </p:nvSpPr>
        <p:spPr>
          <a:xfrm>
            <a:off x="327087" y="1104726"/>
            <a:ext cx="8711380" cy="108892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q"/>
            </a:pPr>
            <a:r>
              <a:rPr lang="en-US" sz="2400" b="1" dirty="0">
                <a:solidFill>
                  <a:schemeClr val="tx1"/>
                </a:solidFill>
                <a:latin typeface="Calibri" panose="020F0502020204030204" pitchFamily="34" charset="0"/>
                <a:ea typeface="Calibri" panose="020F0502020204030204" pitchFamily="34" charset="0"/>
                <a:cs typeface="Calibri" panose="020F0502020204030204" pitchFamily="34" charset="0"/>
              </a:rPr>
              <a:t>Shows which genres are most available on Netflix.</a:t>
            </a:r>
          </a:p>
        </p:txBody>
      </p:sp>
      <p:sp>
        <p:nvSpPr>
          <p:cNvPr id="4" name="Rectangle 3">
            <a:extLst>
              <a:ext uri="{FF2B5EF4-FFF2-40B4-BE49-F238E27FC236}">
                <a16:creationId xmlns:a16="http://schemas.microsoft.com/office/drawing/2014/main" id="{D709E666-D7B3-A31D-B667-EA5261FD2368}"/>
              </a:ext>
            </a:extLst>
          </p:cNvPr>
          <p:cNvSpPr/>
          <p:nvPr/>
        </p:nvSpPr>
        <p:spPr>
          <a:xfrm>
            <a:off x="-2566219" y="1795617"/>
            <a:ext cx="14099458" cy="108892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86150" lvl="7" indent="-285750" algn="ctr">
              <a:buFont typeface="Wingdings" panose="05000000000000000000" pitchFamily="2" charset="2"/>
              <a:buChar char="q"/>
            </a:pPr>
            <a:r>
              <a:rPr lang="en-US" sz="2400" b="1" dirty="0">
                <a:solidFill>
                  <a:schemeClr val="tx1"/>
                </a:solidFill>
                <a:latin typeface="Calibri" panose="020F0502020204030204" pitchFamily="34" charset="0"/>
                <a:ea typeface="Calibri" panose="020F0502020204030204" pitchFamily="34" charset="0"/>
                <a:cs typeface="Calibri" panose="020F0502020204030204" pitchFamily="34" charset="0"/>
              </a:rPr>
              <a:t>Helps identify the most popular or frequently added content categories.</a:t>
            </a:r>
          </a:p>
        </p:txBody>
      </p:sp>
      <p:sp>
        <p:nvSpPr>
          <p:cNvPr id="5" name="Rectangle 4">
            <a:extLst>
              <a:ext uri="{FF2B5EF4-FFF2-40B4-BE49-F238E27FC236}">
                <a16:creationId xmlns:a16="http://schemas.microsoft.com/office/drawing/2014/main" id="{E3D57508-6A29-06C8-E5F4-C94377A07C6E}"/>
              </a:ext>
            </a:extLst>
          </p:cNvPr>
          <p:cNvSpPr/>
          <p:nvPr/>
        </p:nvSpPr>
        <p:spPr>
          <a:xfrm>
            <a:off x="1121533" y="2636241"/>
            <a:ext cx="10637848" cy="108892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q"/>
            </a:pPr>
            <a:r>
              <a:rPr lang="en-US" sz="2400" b="1" dirty="0">
                <a:solidFill>
                  <a:schemeClr val="tx1"/>
                </a:solidFill>
                <a:latin typeface="Calibri" panose="020F0502020204030204" pitchFamily="34" charset="0"/>
                <a:ea typeface="Calibri" panose="020F0502020204030204" pitchFamily="34" charset="0"/>
                <a:cs typeface="Calibri" panose="020F0502020204030204" pitchFamily="34" charset="0"/>
              </a:rPr>
              <a:t>Useful to understand Netflix’s focus areas and audience content preferences.</a:t>
            </a:r>
          </a:p>
        </p:txBody>
      </p:sp>
      <p:graphicFrame>
        <p:nvGraphicFramePr>
          <p:cNvPr id="6" name="Chart 5">
            <a:extLst>
              <a:ext uri="{FF2B5EF4-FFF2-40B4-BE49-F238E27FC236}">
                <a16:creationId xmlns:a16="http://schemas.microsoft.com/office/drawing/2014/main" id="{CB81B965-3D7D-429F-8F80-854799B90219}"/>
              </a:ext>
            </a:extLst>
          </p:cNvPr>
          <p:cNvGraphicFramePr>
            <a:graphicFrameLocks/>
          </p:cNvGraphicFramePr>
          <p:nvPr>
            <p:extLst>
              <p:ext uri="{D42A27DB-BD31-4B8C-83A1-F6EECF244321}">
                <p14:modId xmlns:p14="http://schemas.microsoft.com/office/powerpoint/2010/main" val="3912365945"/>
              </p:ext>
            </p:extLst>
          </p:nvPr>
        </p:nvGraphicFramePr>
        <p:xfrm>
          <a:off x="2823588" y="3641450"/>
          <a:ext cx="5908430" cy="303065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70256562"/>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1B28AE8-498C-8C93-7BCC-8B83C870573D}"/>
              </a:ext>
            </a:extLst>
          </p:cNvPr>
          <p:cNvSpPr txBox="1"/>
          <p:nvPr/>
        </p:nvSpPr>
        <p:spPr>
          <a:xfrm>
            <a:off x="3143699" y="71120"/>
            <a:ext cx="6806545" cy="646331"/>
          </a:xfrm>
          <a:prstGeom prst="rect">
            <a:avLst/>
          </a:prstGeom>
          <a:noFill/>
          <a:ln>
            <a:noFill/>
          </a:ln>
        </p:spPr>
        <p:txBody>
          <a:bodyPr wrap="square" rtlCol="0">
            <a:spAutoFit/>
          </a:bodyPr>
          <a:lstStyle/>
          <a:p>
            <a:r>
              <a:rPr lang="en-US" sz="3600" b="1" dirty="0">
                <a:solidFill>
                  <a:schemeClr val="bg2">
                    <a:lumMod val="50000"/>
                  </a:schemeClr>
                </a:solidFill>
                <a:latin typeface="Amasis MT Pro Black" panose="02040A04050005020304" pitchFamily="18" charset="0"/>
              </a:rPr>
              <a:t>Count title by Release year</a:t>
            </a:r>
          </a:p>
        </p:txBody>
      </p:sp>
      <p:sp>
        <p:nvSpPr>
          <p:cNvPr id="3" name="Rectangle 2">
            <a:extLst>
              <a:ext uri="{FF2B5EF4-FFF2-40B4-BE49-F238E27FC236}">
                <a16:creationId xmlns:a16="http://schemas.microsoft.com/office/drawing/2014/main" id="{0BDB9048-931B-6745-68FF-DFC2AE565E42}"/>
              </a:ext>
            </a:extLst>
          </p:cNvPr>
          <p:cNvSpPr/>
          <p:nvPr/>
        </p:nvSpPr>
        <p:spPr>
          <a:xfrm>
            <a:off x="1143491" y="958737"/>
            <a:ext cx="8711380" cy="108892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q"/>
            </a:pPr>
            <a:r>
              <a:rPr lang="en-US" sz="2400" b="1" dirty="0">
                <a:solidFill>
                  <a:schemeClr val="tx1"/>
                </a:solidFill>
                <a:latin typeface="Calibri" panose="020F0502020204030204" pitchFamily="34" charset="0"/>
                <a:ea typeface="Calibri" panose="020F0502020204030204" pitchFamily="34" charset="0"/>
                <a:cs typeface="Calibri" panose="020F0502020204030204" pitchFamily="34" charset="0"/>
              </a:rPr>
              <a:t>Shows how many titles were released in different years..</a:t>
            </a:r>
          </a:p>
        </p:txBody>
      </p:sp>
      <p:sp>
        <p:nvSpPr>
          <p:cNvPr id="4" name="Rectangle 3">
            <a:extLst>
              <a:ext uri="{FF2B5EF4-FFF2-40B4-BE49-F238E27FC236}">
                <a16:creationId xmlns:a16="http://schemas.microsoft.com/office/drawing/2014/main" id="{E369715C-40AE-724C-43E7-639E350B9C2A}"/>
              </a:ext>
            </a:extLst>
          </p:cNvPr>
          <p:cNvSpPr/>
          <p:nvPr/>
        </p:nvSpPr>
        <p:spPr>
          <a:xfrm>
            <a:off x="1483688" y="1744484"/>
            <a:ext cx="8711380" cy="108892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q"/>
            </a:pPr>
            <a:r>
              <a:rPr lang="en-US" sz="2400" b="1" dirty="0">
                <a:solidFill>
                  <a:schemeClr val="tx1"/>
                </a:solidFill>
                <a:latin typeface="Calibri" panose="020F0502020204030204" pitchFamily="34" charset="0"/>
                <a:ea typeface="Calibri" panose="020F0502020204030204" pitchFamily="34" charset="0"/>
                <a:cs typeface="Calibri" panose="020F0502020204030204" pitchFamily="34" charset="0"/>
              </a:rPr>
              <a:t>Helps identify trends in Netflix content production over time..</a:t>
            </a:r>
          </a:p>
        </p:txBody>
      </p:sp>
      <p:sp>
        <p:nvSpPr>
          <p:cNvPr id="5" name="Rectangle 4">
            <a:extLst>
              <a:ext uri="{FF2B5EF4-FFF2-40B4-BE49-F238E27FC236}">
                <a16:creationId xmlns:a16="http://schemas.microsoft.com/office/drawing/2014/main" id="{82AE75D6-3A5D-B216-E819-9A5F30885D5C}"/>
              </a:ext>
            </a:extLst>
          </p:cNvPr>
          <p:cNvSpPr/>
          <p:nvPr/>
        </p:nvSpPr>
        <p:spPr>
          <a:xfrm>
            <a:off x="1483688" y="2530231"/>
            <a:ext cx="9843073" cy="108892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q"/>
            </a:pPr>
            <a:r>
              <a:rPr lang="en-US" sz="2400" b="1" dirty="0">
                <a:solidFill>
                  <a:schemeClr val="tx1"/>
                </a:solidFill>
                <a:latin typeface="Calibri" panose="020F0502020204030204" pitchFamily="34" charset="0"/>
                <a:ea typeface="Calibri" panose="020F0502020204030204" pitchFamily="34" charset="0"/>
                <a:cs typeface="Calibri" panose="020F0502020204030204" pitchFamily="34" charset="0"/>
              </a:rPr>
              <a:t>Useful to see which years had the highest or lowest number of releases.</a:t>
            </a:r>
          </a:p>
        </p:txBody>
      </p:sp>
      <p:graphicFrame>
        <p:nvGraphicFramePr>
          <p:cNvPr id="7" name="Chart 6">
            <a:extLst>
              <a:ext uri="{FF2B5EF4-FFF2-40B4-BE49-F238E27FC236}">
                <a16:creationId xmlns:a16="http://schemas.microsoft.com/office/drawing/2014/main" id="{BFFE91D7-5648-4076-A54E-FAC45A1E5C8F}"/>
              </a:ext>
            </a:extLst>
          </p:cNvPr>
          <p:cNvGraphicFramePr>
            <a:graphicFrameLocks/>
          </p:cNvGraphicFramePr>
          <p:nvPr>
            <p:extLst>
              <p:ext uri="{D42A27DB-BD31-4B8C-83A1-F6EECF244321}">
                <p14:modId xmlns:p14="http://schemas.microsoft.com/office/powerpoint/2010/main" val="755177691"/>
              </p:ext>
            </p:extLst>
          </p:nvPr>
        </p:nvGraphicFramePr>
        <p:xfrm>
          <a:off x="1691148" y="3984219"/>
          <a:ext cx="8396749" cy="201345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79999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0614A94-99E4-EB25-30AB-FBC50FACD6FC}"/>
              </a:ext>
            </a:extLst>
          </p:cNvPr>
          <p:cNvSpPr txBox="1"/>
          <p:nvPr/>
        </p:nvSpPr>
        <p:spPr>
          <a:xfrm>
            <a:off x="4040401" y="-94694"/>
            <a:ext cx="4986266" cy="646331"/>
          </a:xfrm>
          <a:prstGeom prst="rect">
            <a:avLst/>
          </a:prstGeom>
          <a:noFill/>
          <a:ln>
            <a:noFill/>
          </a:ln>
        </p:spPr>
        <p:txBody>
          <a:bodyPr wrap="square" rtlCol="0">
            <a:spAutoFit/>
          </a:bodyPr>
          <a:lstStyle/>
          <a:p>
            <a:r>
              <a:rPr lang="en-US" sz="3600" b="1" dirty="0">
                <a:solidFill>
                  <a:schemeClr val="accent1">
                    <a:lumMod val="60000"/>
                    <a:lumOff val="40000"/>
                  </a:schemeClr>
                </a:solidFill>
                <a:latin typeface="Amasis MT Pro Black" panose="02040A04050005020304" pitchFamily="18" charset="0"/>
              </a:rPr>
              <a:t>Rating</a:t>
            </a:r>
            <a:r>
              <a:rPr lang="en-US" sz="3600" b="1" dirty="0">
                <a:solidFill>
                  <a:schemeClr val="accent4">
                    <a:lumMod val="75000"/>
                  </a:schemeClr>
                </a:solidFill>
                <a:latin typeface="Amasis MT Pro Black" panose="02040A04050005020304" pitchFamily="18" charset="0"/>
              </a:rPr>
              <a:t> </a:t>
            </a:r>
            <a:r>
              <a:rPr lang="en-US" sz="3600" b="1" dirty="0">
                <a:solidFill>
                  <a:schemeClr val="accent1">
                    <a:lumMod val="60000"/>
                    <a:lumOff val="40000"/>
                  </a:schemeClr>
                </a:solidFill>
                <a:latin typeface="Amasis MT Pro Black" panose="02040A04050005020304" pitchFamily="18" charset="0"/>
              </a:rPr>
              <a:t>Distribution</a:t>
            </a:r>
          </a:p>
        </p:txBody>
      </p:sp>
      <p:sp>
        <p:nvSpPr>
          <p:cNvPr id="3" name="Rectangle 2">
            <a:extLst>
              <a:ext uri="{FF2B5EF4-FFF2-40B4-BE49-F238E27FC236}">
                <a16:creationId xmlns:a16="http://schemas.microsoft.com/office/drawing/2014/main" id="{AC94E8A3-BC7E-D62D-BC1A-30F70F86460E}"/>
              </a:ext>
            </a:extLst>
          </p:cNvPr>
          <p:cNvSpPr/>
          <p:nvPr/>
        </p:nvSpPr>
        <p:spPr>
          <a:xfrm>
            <a:off x="1033042" y="1007677"/>
            <a:ext cx="8711380" cy="108892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q"/>
            </a:pPr>
            <a:r>
              <a:rPr lang="en-US" sz="2400" b="1" dirty="0">
                <a:solidFill>
                  <a:schemeClr val="tx1"/>
                </a:solidFill>
                <a:latin typeface="Calibri" panose="020F0502020204030204" pitchFamily="34" charset="0"/>
                <a:ea typeface="Calibri" panose="020F0502020204030204" pitchFamily="34" charset="0"/>
                <a:cs typeface="Calibri" panose="020F0502020204030204" pitchFamily="34" charset="0"/>
              </a:rPr>
              <a:t>Shows the percentage of titles under each rating category.</a:t>
            </a:r>
          </a:p>
        </p:txBody>
      </p:sp>
      <p:sp>
        <p:nvSpPr>
          <p:cNvPr id="4" name="Rectangle 3">
            <a:extLst>
              <a:ext uri="{FF2B5EF4-FFF2-40B4-BE49-F238E27FC236}">
                <a16:creationId xmlns:a16="http://schemas.microsoft.com/office/drawing/2014/main" id="{0D3DA15D-1057-9C2B-BCE3-77E137A6F26F}"/>
              </a:ext>
            </a:extLst>
          </p:cNvPr>
          <p:cNvSpPr/>
          <p:nvPr/>
        </p:nvSpPr>
        <p:spPr>
          <a:xfrm>
            <a:off x="413280" y="1819481"/>
            <a:ext cx="12240506" cy="108892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q"/>
            </a:pPr>
            <a:r>
              <a:rPr lang="en-US" sz="2400" b="1" dirty="0">
                <a:solidFill>
                  <a:schemeClr val="tx1"/>
                </a:solidFill>
                <a:latin typeface="Calibri" panose="020F0502020204030204" pitchFamily="34" charset="0"/>
                <a:ea typeface="Calibri" panose="020F0502020204030204" pitchFamily="34" charset="0"/>
                <a:cs typeface="Calibri" panose="020F0502020204030204" pitchFamily="34" charset="0"/>
              </a:rPr>
              <a:t>Helps understand the type of audience Netflix targets (kids, teens, or adults).</a:t>
            </a:r>
          </a:p>
        </p:txBody>
      </p:sp>
      <p:sp>
        <p:nvSpPr>
          <p:cNvPr id="5" name="Rectangle 4">
            <a:extLst>
              <a:ext uri="{FF2B5EF4-FFF2-40B4-BE49-F238E27FC236}">
                <a16:creationId xmlns:a16="http://schemas.microsoft.com/office/drawing/2014/main" id="{1AF12470-5AE7-B72E-2FDF-059F347FFF68}"/>
              </a:ext>
            </a:extLst>
          </p:cNvPr>
          <p:cNvSpPr/>
          <p:nvPr/>
        </p:nvSpPr>
        <p:spPr>
          <a:xfrm>
            <a:off x="742661" y="2707500"/>
            <a:ext cx="11581745" cy="108892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q"/>
            </a:pPr>
            <a:r>
              <a:rPr lang="en-US" sz="2400" b="1" dirty="0">
                <a:solidFill>
                  <a:schemeClr val="tx1"/>
                </a:solidFill>
                <a:latin typeface="Calibri" panose="020F0502020204030204" pitchFamily="34" charset="0"/>
                <a:ea typeface="Calibri" panose="020F0502020204030204" pitchFamily="34" charset="0"/>
                <a:cs typeface="Calibri" panose="020F0502020204030204" pitchFamily="34" charset="0"/>
              </a:rPr>
              <a:t>Useful to analyze content variety and suitability across different age groups.</a:t>
            </a:r>
          </a:p>
        </p:txBody>
      </p:sp>
      <p:graphicFrame>
        <p:nvGraphicFramePr>
          <p:cNvPr id="7" name="Chart 6">
            <a:extLst>
              <a:ext uri="{FF2B5EF4-FFF2-40B4-BE49-F238E27FC236}">
                <a16:creationId xmlns:a16="http://schemas.microsoft.com/office/drawing/2014/main" id="{FF33B467-A0CA-4509-B7DE-10B3A27A4BD8}"/>
              </a:ext>
            </a:extLst>
          </p:cNvPr>
          <p:cNvGraphicFramePr>
            <a:graphicFrameLocks/>
          </p:cNvGraphicFramePr>
          <p:nvPr>
            <p:extLst>
              <p:ext uri="{D42A27DB-BD31-4B8C-83A1-F6EECF244321}">
                <p14:modId xmlns:p14="http://schemas.microsoft.com/office/powerpoint/2010/main" val="3546110891"/>
              </p:ext>
            </p:extLst>
          </p:nvPr>
        </p:nvGraphicFramePr>
        <p:xfrm>
          <a:off x="2340079" y="3720208"/>
          <a:ext cx="8308256" cy="255290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2720207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372</TotalTime>
  <Words>611</Words>
  <Application>Microsoft Office PowerPoint</Application>
  <PresentationFormat>Widescreen</PresentationFormat>
  <Paragraphs>64</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Amasis MT Pro Black</vt:lpstr>
      <vt:lpstr>Arial</vt:lpstr>
      <vt:lpstr>Calibri</vt:lpstr>
      <vt:lpstr>Century Gothic</vt:lpstr>
      <vt:lpstr>Wingdings</vt:lpstr>
      <vt:lpstr>Wingdings 3</vt:lpstr>
      <vt:lpstr>Wisp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ANKITA KHETO</dc:creator>
  <cp:lastModifiedBy>ANKITA KHETO</cp:lastModifiedBy>
  <cp:revision>11</cp:revision>
  <dcterms:created xsi:type="dcterms:W3CDTF">2025-10-10T05:57:23Z</dcterms:created>
  <dcterms:modified xsi:type="dcterms:W3CDTF">2025-12-14T02:51:13Z</dcterms:modified>
</cp:coreProperties>
</file>

<file path=docProps/thumbnail.jpeg>
</file>